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7" r:id="rId2"/>
    <p:sldId id="363" r:id="rId3"/>
    <p:sldId id="812" r:id="rId4"/>
    <p:sldId id="541" r:id="rId5"/>
    <p:sldId id="542" r:id="rId6"/>
    <p:sldId id="543" r:id="rId7"/>
    <p:sldId id="544" r:id="rId8"/>
    <p:sldId id="375" r:id="rId9"/>
    <p:sldId id="374" r:id="rId10"/>
    <p:sldId id="505" r:id="rId11"/>
    <p:sldId id="372" r:id="rId12"/>
    <p:sldId id="370" r:id="rId13"/>
    <p:sldId id="507" r:id="rId14"/>
    <p:sldId id="508" r:id="rId15"/>
    <p:sldId id="509" r:id="rId16"/>
    <p:sldId id="373" r:id="rId17"/>
    <p:sldId id="510" r:id="rId18"/>
    <p:sldId id="511" r:id="rId19"/>
    <p:sldId id="527" r:id="rId20"/>
    <p:sldId id="528" r:id="rId21"/>
    <p:sldId id="533" r:id="rId22"/>
    <p:sldId id="529" r:id="rId23"/>
    <p:sldId id="530" r:id="rId24"/>
    <p:sldId id="531" r:id="rId25"/>
    <p:sldId id="532" r:id="rId26"/>
    <p:sldId id="534" r:id="rId27"/>
    <p:sldId id="538" r:id="rId28"/>
    <p:sldId id="512" r:id="rId29"/>
    <p:sldId id="513" r:id="rId30"/>
    <p:sldId id="515" r:id="rId31"/>
    <p:sldId id="366" r:id="rId3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9C52"/>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72" autoAdjust="0"/>
    <p:restoredTop sz="94437" autoAdjust="0"/>
  </p:normalViewPr>
  <p:slideViewPr>
    <p:cSldViewPr snapToGrid="0">
      <p:cViewPr varScale="1">
        <p:scale>
          <a:sx n="62" d="100"/>
          <a:sy n="62" d="100"/>
        </p:scale>
        <p:origin x="868" y="52"/>
      </p:cViewPr>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1"/>
        <c:ser>
          <c:idx val="0"/>
          <c:order val="0"/>
          <c:invertIfNegative val="0"/>
          <c:dPt>
            <c:idx val="0"/>
            <c:invertIfNegative val="0"/>
            <c:bubble3D val="0"/>
            <c:spPr>
              <a:solidFill>
                <a:schemeClr val="accent1"/>
              </a:solidFill>
              <a:ln>
                <a:noFill/>
              </a:ln>
              <a:effectLst/>
              <a:sp3d/>
            </c:spPr>
            <c:extLst>
              <c:ext xmlns:c16="http://schemas.microsoft.com/office/drawing/2014/chart" uri="{C3380CC4-5D6E-409C-BE32-E72D297353CC}">
                <c16:uniqueId val="{00000001-7A96-4041-8441-EA63C29587EB}"/>
              </c:ext>
            </c:extLst>
          </c:dPt>
          <c:dPt>
            <c:idx val="1"/>
            <c:invertIfNegative val="0"/>
            <c:bubble3D val="0"/>
            <c:spPr>
              <a:solidFill>
                <a:schemeClr val="accent2"/>
              </a:solidFill>
              <a:ln>
                <a:noFill/>
              </a:ln>
              <a:effectLst/>
              <a:sp3d/>
            </c:spPr>
            <c:extLst>
              <c:ext xmlns:c16="http://schemas.microsoft.com/office/drawing/2014/chart" uri="{C3380CC4-5D6E-409C-BE32-E72D297353CC}">
                <c16:uniqueId val="{00000003-7A96-4041-8441-EA63C29587EB}"/>
              </c:ext>
            </c:extLst>
          </c:dPt>
          <c:dPt>
            <c:idx val="2"/>
            <c:invertIfNegative val="0"/>
            <c:bubble3D val="0"/>
            <c:spPr>
              <a:solidFill>
                <a:schemeClr val="accent3"/>
              </a:solidFill>
              <a:ln>
                <a:noFill/>
              </a:ln>
              <a:effectLst/>
              <a:sp3d/>
            </c:spPr>
            <c:extLst>
              <c:ext xmlns:c16="http://schemas.microsoft.com/office/drawing/2014/chart" uri="{C3380CC4-5D6E-409C-BE32-E72D297353CC}">
                <c16:uniqueId val="{00000005-7A96-4041-8441-EA63C29587EB}"/>
              </c:ext>
            </c:extLst>
          </c:dPt>
          <c:dPt>
            <c:idx val="3"/>
            <c:invertIfNegative val="0"/>
            <c:bubble3D val="0"/>
            <c:spPr>
              <a:solidFill>
                <a:schemeClr val="accent4"/>
              </a:solidFill>
              <a:ln>
                <a:noFill/>
              </a:ln>
              <a:effectLst/>
              <a:sp3d/>
            </c:spPr>
            <c:extLst>
              <c:ext xmlns:c16="http://schemas.microsoft.com/office/drawing/2014/chart" uri="{C3380CC4-5D6E-409C-BE32-E72D297353CC}">
                <c16:uniqueId val="{00000007-7A96-4041-8441-EA63C29587EB}"/>
              </c:ext>
            </c:extLst>
          </c:dPt>
          <c:dPt>
            <c:idx val="4"/>
            <c:invertIfNegative val="0"/>
            <c:bubble3D val="0"/>
            <c:spPr>
              <a:solidFill>
                <a:schemeClr val="accent5"/>
              </a:solidFill>
              <a:ln>
                <a:noFill/>
              </a:ln>
              <a:effectLst/>
              <a:sp3d/>
            </c:spPr>
            <c:extLst>
              <c:ext xmlns:c16="http://schemas.microsoft.com/office/drawing/2014/chart" uri="{C3380CC4-5D6E-409C-BE32-E72D297353CC}">
                <c16:uniqueId val="{00000009-7A96-4041-8441-EA63C29587EB}"/>
              </c:ext>
            </c:extLst>
          </c:dPt>
          <c:dPt>
            <c:idx val="5"/>
            <c:invertIfNegative val="0"/>
            <c:bubble3D val="0"/>
            <c:spPr>
              <a:solidFill>
                <a:schemeClr val="accent6"/>
              </a:solidFill>
              <a:ln>
                <a:noFill/>
              </a:ln>
              <a:effectLst/>
              <a:sp3d/>
            </c:spPr>
            <c:extLst>
              <c:ext xmlns:c16="http://schemas.microsoft.com/office/drawing/2014/chart" uri="{C3380CC4-5D6E-409C-BE32-E72D297353CC}">
                <c16:uniqueId val="{0000000B-7A96-4041-8441-EA63C29587EB}"/>
              </c:ext>
            </c:extLst>
          </c:dPt>
          <c:dPt>
            <c:idx val="6"/>
            <c:invertIfNegative val="0"/>
            <c:bubble3D val="0"/>
            <c:spPr>
              <a:solidFill>
                <a:schemeClr val="accent1">
                  <a:lumMod val="60000"/>
                </a:schemeClr>
              </a:solidFill>
              <a:ln>
                <a:noFill/>
              </a:ln>
              <a:effectLst/>
              <a:sp3d/>
            </c:spPr>
            <c:extLst>
              <c:ext xmlns:c16="http://schemas.microsoft.com/office/drawing/2014/chart" uri="{C3380CC4-5D6E-409C-BE32-E72D297353CC}">
                <c16:uniqueId val="{0000000D-7A96-4041-8441-EA63C29587EB}"/>
              </c:ext>
            </c:extLst>
          </c:dPt>
          <c:dPt>
            <c:idx val="7"/>
            <c:invertIfNegative val="0"/>
            <c:bubble3D val="0"/>
            <c:spPr>
              <a:solidFill>
                <a:schemeClr val="accent2">
                  <a:lumMod val="60000"/>
                </a:schemeClr>
              </a:solidFill>
              <a:ln>
                <a:noFill/>
              </a:ln>
              <a:effectLst/>
              <a:sp3d/>
            </c:spPr>
            <c:extLst>
              <c:ext xmlns:c16="http://schemas.microsoft.com/office/drawing/2014/chart" uri="{C3380CC4-5D6E-409C-BE32-E72D297353CC}">
                <c16:uniqueId val="{0000000F-7A96-4041-8441-EA63C29587EB}"/>
              </c:ext>
            </c:extLst>
          </c:dPt>
          <c:dPt>
            <c:idx val="8"/>
            <c:invertIfNegative val="0"/>
            <c:bubble3D val="0"/>
            <c:spPr>
              <a:solidFill>
                <a:schemeClr val="accent3">
                  <a:lumMod val="60000"/>
                </a:schemeClr>
              </a:solidFill>
              <a:ln>
                <a:noFill/>
              </a:ln>
              <a:effectLst/>
              <a:sp3d/>
            </c:spPr>
            <c:extLst>
              <c:ext xmlns:c16="http://schemas.microsoft.com/office/drawing/2014/chart" uri="{C3380CC4-5D6E-409C-BE32-E72D297353CC}">
                <c16:uniqueId val="{00000011-7A96-4041-8441-EA63C29587EB}"/>
              </c:ext>
            </c:extLst>
          </c:dPt>
          <c:dPt>
            <c:idx val="9"/>
            <c:invertIfNegative val="0"/>
            <c:bubble3D val="0"/>
            <c:spPr>
              <a:solidFill>
                <a:schemeClr val="accent4">
                  <a:lumMod val="60000"/>
                </a:schemeClr>
              </a:solidFill>
              <a:ln>
                <a:noFill/>
              </a:ln>
              <a:effectLst/>
              <a:sp3d/>
            </c:spPr>
            <c:extLst>
              <c:ext xmlns:c16="http://schemas.microsoft.com/office/drawing/2014/chart" uri="{C3380CC4-5D6E-409C-BE32-E72D297353CC}">
                <c16:uniqueId val="{00000013-7A96-4041-8441-EA63C29587EB}"/>
              </c:ext>
            </c:extLst>
          </c:dPt>
          <c:dPt>
            <c:idx val="10"/>
            <c:invertIfNegative val="0"/>
            <c:bubble3D val="0"/>
            <c:spPr>
              <a:solidFill>
                <a:schemeClr val="accent5">
                  <a:lumMod val="60000"/>
                </a:schemeClr>
              </a:solidFill>
              <a:ln>
                <a:noFill/>
              </a:ln>
              <a:effectLst/>
              <a:sp3d/>
            </c:spPr>
            <c:extLst>
              <c:ext xmlns:c16="http://schemas.microsoft.com/office/drawing/2014/chart" uri="{C3380CC4-5D6E-409C-BE32-E72D297353CC}">
                <c16:uniqueId val="{00000015-7A96-4041-8441-EA63C29587EB}"/>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Sheet1!$A$1:$A$11</c:f>
              <c:strCache>
                <c:ptCount val="11"/>
                <c:pt idx="0">
                  <c:v>2011-2012</c:v>
                </c:pt>
                <c:pt idx="1">
                  <c:v>2012-2013</c:v>
                </c:pt>
                <c:pt idx="2">
                  <c:v>2013-2014</c:v>
                </c:pt>
                <c:pt idx="3">
                  <c:v>2014-2015</c:v>
                </c:pt>
                <c:pt idx="4">
                  <c:v>2015-2016</c:v>
                </c:pt>
                <c:pt idx="5">
                  <c:v>2016-2017</c:v>
                </c:pt>
                <c:pt idx="6">
                  <c:v>2017-2018</c:v>
                </c:pt>
                <c:pt idx="7">
                  <c:v>2018-2019</c:v>
                </c:pt>
                <c:pt idx="8">
                  <c:v>2019-2020</c:v>
                </c:pt>
                <c:pt idx="9">
                  <c:v>2020-2021</c:v>
                </c:pt>
                <c:pt idx="10">
                  <c:v>2021-2022</c:v>
                </c:pt>
              </c:strCache>
            </c:strRef>
          </c:cat>
          <c:val>
            <c:numRef>
              <c:f>Sheet1!$B$1:$B$11</c:f>
              <c:numCache>
                <c:formatCode>General</c:formatCode>
                <c:ptCount val="11"/>
                <c:pt idx="0">
                  <c:v>1258</c:v>
                </c:pt>
                <c:pt idx="1">
                  <c:v>1041</c:v>
                </c:pt>
                <c:pt idx="2">
                  <c:v>1278</c:v>
                </c:pt>
                <c:pt idx="3">
                  <c:v>1226</c:v>
                </c:pt>
                <c:pt idx="4">
                  <c:v>1291</c:v>
                </c:pt>
                <c:pt idx="5">
                  <c:v>1396</c:v>
                </c:pt>
                <c:pt idx="6">
                  <c:v>1401</c:v>
                </c:pt>
                <c:pt idx="7">
                  <c:v>1413</c:v>
                </c:pt>
                <c:pt idx="8">
                  <c:v>1440</c:v>
                </c:pt>
                <c:pt idx="9">
                  <c:v>1343</c:v>
                </c:pt>
                <c:pt idx="10">
                  <c:v>1323</c:v>
                </c:pt>
              </c:numCache>
            </c:numRef>
          </c:val>
          <c:extLst>
            <c:ext xmlns:c16="http://schemas.microsoft.com/office/drawing/2014/chart" uri="{C3380CC4-5D6E-409C-BE32-E72D297353CC}">
              <c16:uniqueId val="{00000016-7A96-4041-8441-EA63C29587EB}"/>
            </c:ext>
          </c:extLst>
        </c:ser>
        <c:dLbls>
          <c:showLegendKey val="0"/>
          <c:showVal val="0"/>
          <c:showCatName val="0"/>
          <c:showSerName val="0"/>
          <c:showPercent val="0"/>
          <c:showBubbleSize val="0"/>
        </c:dLbls>
        <c:gapWidth val="150"/>
        <c:shape val="box"/>
        <c:axId val="466473888"/>
        <c:axId val="466483728"/>
        <c:axId val="0"/>
      </c:bar3DChart>
      <c:catAx>
        <c:axId val="466473888"/>
        <c:scaling>
          <c:orientation val="minMax"/>
        </c:scaling>
        <c:delete val="0"/>
        <c:axPos val="b"/>
        <c:numFmt formatCode="General" sourceLinked="1"/>
        <c:majorTickMark val="none"/>
        <c:minorTickMark val="none"/>
        <c:tickLblPos val="nextTo"/>
        <c:spPr>
          <a:noFill/>
          <a:ln>
            <a:noFill/>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66483728"/>
        <c:crosses val="autoZero"/>
        <c:auto val="1"/>
        <c:lblAlgn val="ctr"/>
        <c:lblOffset val="100"/>
        <c:noMultiLvlLbl val="0"/>
      </c:catAx>
      <c:valAx>
        <c:axId val="466483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6473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clustered"/>
        <c:varyColors val="1"/>
        <c:ser>
          <c:idx val="0"/>
          <c:order val="0"/>
          <c:invertIfNegative val="0"/>
          <c:dPt>
            <c:idx val="0"/>
            <c:invertIfNegative val="0"/>
            <c:bubble3D val="0"/>
            <c:spPr>
              <a:solidFill>
                <a:schemeClr val="accent1"/>
              </a:solidFill>
              <a:ln>
                <a:noFill/>
              </a:ln>
              <a:effectLst/>
              <a:sp3d/>
            </c:spPr>
            <c:extLst>
              <c:ext xmlns:c16="http://schemas.microsoft.com/office/drawing/2014/chart" uri="{C3380CC4-5D6E-409C-BE32-E72D297353CC}">
                <c16:uniqueId val="{00000001-C732-46E1-83F6-32F899E07E20}"/>
              </c:ext>
            </c:extLst>
          </c:dPt>
          <c:dPt>
            <c:idx val="1"/>
            <c:invertIfNegative val="0"/>
            <c:bubble3D val="0"/>
            <c:spPr>
              <a:solidFill>
                <a:schemeClr val="accent2"/>
              </a:solidFill>
              <a:ln>
                <a:noFill/>
              </a:ln>
              <a:effectLst/>
              <a:sp3d/>
            </c:spPr>
            <c:extLst>
              <c:ext xmlns:c16="http://schemas.microsoft.com/office/drawing/2014/chart" uri="{C3380CC4-5D6E-409C-BE32-E72D297353CC}">
                <c16:uniqueId val="{00000003-C732-46E1-83F6-32F899E07E20}"/>
              </c:ext>
            </c:extLst>
          </c:dPt>
          <c:dPt>
            <c:idx val="2"/>
            <c:invertIfNegative val="0"/>
            <c:bubble3D val="0"/>
            <c:spPr>
              <a:solidFill>
                <a:schemeClr val="accent3"/>
              </a:solidFill>
              <a:ln>
                <a:noFill/>
              </a:ln>
              <a:effectLst/>
              <a:sp3d/>
            </c:spPr>
            <c:extLst>
              <c:ext xmlns:c16="http://schemas.microsoft.com/office/drawing/2014/chart" uri="{C3380CC4-5D6E-409C-BE32-E72D297353CC}">
                <c16:uniqueId val="{00000005-C732-46E1-83F6-32F899E07E20}"/>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Sheet3!$A$15:$A$17</c:f>
              <c:strCache>
                <c:ptCount val="3"/>
                <c:pt idx="0">
                  <c:v>Large(150+)</c:v>
                </c:pt>
                <c:pt idx="1">
                  <c:v>Medium(50-149)</c:v>
                </c:pt>
                <c:pt idx="2">
                  <c:v>Small(1-49)</c:v>
                </c:pt>
              </c:strCache>
            </c:strRef>
          </c:cat>
          <c:val>
            <c:numRef>
              <c:f>Sheet3!$B$15:$B$17</c:f>
              <c:numCache>
                <c:formatCode>General</c:formatCode>
                <c:ptCount val="3"/>
                <c:pt idx="0">
                  <c:v>329</c:v>
                </c:pt>
                <c:pt idx="1">
                  <c:v>382</c:v>
                </c:pt>
                <c:pt idx="2">
                  <c:v>612</c:v>
                </c:pt>
              </c:numCache>
            </c:numRef>
          </c:val>
          <c:shape val="pyramid"/>
          <c:extLst>
            <c:ext xmlns:c16="http://schemas.microsoft.com/office/drawing/2014/chart" uri="{C3380CC4-5D6E-409C-BE32-E72D297353CC}">
              <c16:uniqueId val="{00000006-C732-46E1-83F6-32F899E07E20}"/>
            </c:ext>
          </c:extLst>
        </c:ser>
        <c:dLbls>
          <c:showLegendKey val="0"/>
          <c:showVal val="0"/>
          <c:showCatName val="0"/>
          <c:showSerName val="0"/>
          <c:showPercent val="0"/>
          <c:showBubbleSize val="0"/>
        </c:dLbls>
        <c:gapWidth val="150"/>
        <c:shape val="box"/>
        <c:axId val="399212472"/>
        <c:axId val="399212800"/>
        <c:axId val="0"/>
      </c:bar3DChart>
      <c:catAx>
        <c:axId val="3992124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99212800"/>
        <c:crosses val="autoZero"/>
        <c:auto val="1"/>
        <c:lblAlgn val="ctr"/>
        <c:lblOffset val="100"/>
        <c:noMultiLvlLbl val="0"/>
      </c:catAx>
      <c:valAx>
        <c:axId val="399212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9212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1"/>
        <c:ser>
          <c:idx val="0"/>
          <c:order val="0"/>
          <c:invertIfNegative val="0"/>
          <c:dPt>
            <c:idx val="0"/>
            <c:invertIfNegative val="0"/>
            <c:bubble3D val="0"/>
            <c:spPr>
              <a:solidFill>
                <a:schemeClr val="accent1"/>
              </a:solidFill>
              <a:ln>
                <a:noFill/>
              </a:ln>
              <a:effectLst/>
              <a:sp3d/>
            </c:spPr>
            <c:extLst>
              <c:ext xmlns:c16="http://schemas.microsoft.com/office/drawing/2014/chart" uri="{C3380CC4-5D6E-409C-BE32-E72D297353CC}">
                <c16:uniqueId val="{00000001-8C1B-48C3-A079-E838D83AD3BC}"/>
              </c:ext>
            </c:extLst>
          </c:dPt>
          <c:dPt>
            <c:idx val="1"/>
            <c:invertIfNegative val="0"/>
            <c:bubble3D val="0"/>
            <c:spPr>
              <a:solidFill>
                <a:schemeClr val="accent2"/>
              </a:solidFill>
              <a:ln>
                <a:noFill/>
              </a:ln>
              <a:effectLst/>
              <a:sp3d/>
            </c:spPr>
            <c:extLst>
              <c:ext xmlns:c16="http://schemas.microsoft.com/office/drawing/2014/chart" uri="{C3380CC4-5D6E-409C-BE32-E72D297353CC}">
                <c16:uniqueId val="{00000003-8C1B-48C3-A079-E838D83AD3BC}"/>
              </c:ext>
            </c:extLst>
          </c:dPt>
          <c:dPt>
            <c:idx val="2"/>
            <c:invertIfNegative val="0"/>
            <c:bubble3D val="0"/>
            <c:spPr>
              <a:solidFill>
                <a:schemeClr val="accent3"/>
              </a:solidFill>
              <a:ln>
                <a:noFill/>
              </a:ln>
              <a:effectLst/>
              <a:sp3d/>
            </c:spPr>
            <c:extLst>
              <c:ext xmlns:c16="http://schemas.microsoft.com/office/drawing/2014/chart" uri="{C3380CC4-5D6E-409C-BE32-E72D297353CC}">
                <c16:uniqueId val="{00000005-8C1B-48C3-A079-E838D83AD3BC}"/>
              </c:ext>
            </c:extLst>
          </c:dPt>
          <c:dPt>
            <c:idx val="3"/>
            <c:invertIfNegative val="0"/>
            <c:bubble3D val="0"/>
            <c:spPr>
              <a:solidFill>
                <a:schemeClr val="accent4"/>
              </a:solidFill>
              <a:ln>
                <a:noFill/>
              </a:ln>
              <a:effectLst/>
              <a:sp3d/>
            </c:spPr>
            <c:extLst>
              <c:ext xmlns:c16="http://schemas.microsoft.com/office/drawing/2014/chart" uri="{C3380CC4-5D6E-409C-BE32-E72D297353CC}">
                <c16:uniqueId val="{00000007-8C1B-48C3-A079-E838D83AD3BC}"/>
              </c:ext>
            </c:extLst>
          </c:dPt>
          <c:dPt>
            <c:idx val="4"/>
            <c:invertIfNegative val="0"/>
            <c:bubble3D val="0"/>
            <c:spPr>
              <a:solidFill>
                <a:schemeClr val="accent5"/>
              </a:solidFill>
              <a:ln>
                <a:noFill/>
              </a:ln>
              <a:effectLst/>
              <a:sp3d/>
            </c:spPr>
            <c:extLst>
              <c:ext xmlns:c16="http://schemas.microsoft.com/office/drawing/2014/chart" uri="{C3380CC4-5D6E-409C-BE32-E72D297353CC}">
                <c16:uniqueId val="{00000009-8C1B-48C3-A079-E838D83AD3BC}"/>
              </c:ext>
            </c:extLst>
          </c:dPt>
          <c:dPt>
            <c:idx val="5"/>
            <c:invertIfNegative val="0"/>
            <c:bubble3D val="0"/>
            <c:spPr>
              <a:solidFill>
                <a:schemeClr val="accent6"/>
              </a:solidFill>
              <a:ln>
                <a:noFill/>
              </a:ln>
              <a:effectLst/>
              <a:sp3d/>
            </c:spPr>
            <c:extLst>
              <c:ext xmlns:c16="http://schemas.microsoft.com/office/drawing/2014/chart" uri="{C3380CC4-5D6E-409C-BE32-E72D297353CC}">
                <c16:uniqueId val="{0000000B-8C1B-48C3-A079-E838D83AD3BC}"/>
              </c:ext>
            </c:extLst>
          </c:dPt>
          <c:dPt>
            <c:idx val="6"/>
            <c:invertIfNegative val="0"/>
            <c:bubble3D val="0"/>
            <c:spPr>
              <a:solidFill>
                <a:schemeClr val="accent1">
                  <a:lumMod val="60000"/>
                </a:schemeClr>
              </a:solidFill>
              <a:ln>
                <a:noFill/>
              </a:ln>
              <a:effectLst/>
              <a:sp3d/>
            </c:spPr>
            <c:extLst>
              <c:ext xmlns:c16="http://schemas.microsoft.com/office/drawing/2014/chart" uri="{C3380CC4-5D6E-409C-BE32-E72D297353CC}">
                <c16:uniqueId val="{0000000D-8C1B-48C3-A079-E838D83AD3BC}"/>
              </c:ext>
            </c:extLst>
          </c:dPt>
          <c:dPt>
            <c:idx val="7"/>
            <c:invertIfNegative val="0"/>
            <c:bubble3D val="0"/>
            <c:spPr>
              <a:solidFill>
                <a:schemeClr val="accent2">
                  <a:lumMod val="60000"/>
                </a:schemeClr>
              </a:solidFill>
              <a:ln>
                <a:noFill/>
              </a:ln>
              <a:effectLst/>
              <a:sp3d/>
            </c:spPr>
            <c:extLst>
              <c:ext xmlns:c16="http://schemas.microsoft.com/office/drawing/2014/chart" uri="{C3380CC4-5D6E-409C-BE32-E72D297353CC}">
                <c16:uniqueId val="{0000000F-8C1B-48C3-A079-E838D83AD3BC}"/>
              </c:ext>
            </c:extLst>
          </c:dPt>
          <c:dPt>
            <c:idx val="8"/>
            <c:invertIfNegative val="0"/>
            <c:bubble3D val="0"/>
            <c:spPr>
              <a:solidFill>
                <a:schemeClr val="accent3">
                  <a:lumMod val="60000"/>
                </a:schemeClr>
              </a:solidFill>
              <a:ln>
                <a:noFill/>
              </a:ln>
              <a:effectLst/>
              <a:sp3d/>
            </c:spPr>
            <c:extLst>
              <c:ext xmlns:c16="http://schemas.microsoft.com/office/drawing/2014/chart" uri="{C3380CC4-5D6E-409C-BE32-E72D297353CC}">
                <c16:uniqueId val="{00000011-8C1B-48C3-A079-E838D83AD3BC}"/>
              </c:ext>
            </c:extLst>
          </c:dPt>
          <c:dPt>
            <c:idx val="9"/>
            <c:invertIfNegative val="0"/>
            <c:bubble3D val="0"/>
            <c:spPr>
              <a:solidFill>
                <a:schemeClr val="accent4">
                  <a:lumMod val="60000"/>
                </a:schemeClr>
              </a:solidFill>
              <a:ln>
                <a:noFill/>
              </a:ln>
              <a:effectLst/>
              <a:sp3d/>
            </c:spPr>
            <c:extLst>
              <c:ext xmlns:c16="http://schemas.microsoft.com/office/drawing/2014/chart" uri="{C3380CC4-5D6E-409C-BE32-E72D297353CC}">
                <c16:uniqueId val="{00000013-8C1B-48C3-A079-E838D83AD3BC}"/>
              </c:ext>
            </c:extLst>
          </c:dPt>
          <c:dPt>
            <c:idx val="10"/>
            <c:invertIfNegative val="0"/>
            <c:bubble3D val="0"/>
            <c:spPr>
              <a:solidFill>
                <a:schemeClr val="accent5">
                  <a:lumMod val="60000"/>
                </a:schemeClr>
              </a:solidFill>
              <a:ln>
                <a:noFill/>
              </a:ln>
              <a:effectLst/>
              <a:sp3d/>
            </c:spPr>
            <c:extLst>
              <c:ext xmlns:c16="http://schemas.microsoft.com/office/drawing/2014/chart" uri="{C3380CC4-5D6E-409C-BE32-E72D297353CC}">
                <c16:uniqueId val="{00000015-8C1B-48C3-A079-E838D83AD3BC}"/>
              </c:ext>
            </c:extLst>
          </c:dPt>
          <c:dPt>
            <c:idx val="11"/>
            <c:invertIfNegative val="0"/>
            <c:bubble3D val="0"/>
            <c:spPr>
              <a:solidFill>
                <a:schemeClr val="accent6">
                  <a:lumMod val="60000"/>
                </a:schemeClr>
              </a:solidFill>
              <a:ln>
                <a:noFill/>
              </a:ln>
              <a:effectLst/>
              <a:sp3d/>
            </c:spPr>
            <c:extLst>
              <c:ext xmlns:c16="http://schemas.microsoft.com/office/drawing/2014/chart" uri="{C3380CC4-5D6E-409C-BE32-E72D297353CC}">
                <c16:uniqueId val="{00000017-8C1B-48C3-A079-E838D83AD3BC}"/>
              </c:ext>
            </c:extLst>
          </c:dPt>
          <c:dPt>
            <c:idx val="12"/>
            <c:invertIfNegative val="0"/>
            <c:bubble3D val="0"/>
            <c:spPr>
              <a:solidFill>
                <a:schemeClr val="accent1">
                  <a:lumMod val="80000"/>
                  <a:lumOff val="20000"/>
                </a:schemeClr>
              </a:solidFill>
              <a:ln>
                <a:noFill/>
              </a:ln>
              <a:effectLst/>
              <a:sp3d/>
            </c:spPr>
            <c:extLst>
              <c:ext xmlns:c16="http://schemas.microsoft.com/office/drawing/2014/chart" uri="{C3380CC4-5D6E-409C-BE32-E72D297353CC}">
                <c16:uniqueId val="{00000019-8C1B-48C3-A079-E838D83AD3BC}"/>
              </c:ext>
            </c:extLst>
          </c:dPt>
          <c:dPt>
            <c:idx val="13"/>
            <c:invertIfNegative val="0"/>
            <c:bubble3D val="0"/>
            <c:spPr>
              <a:solidFill>
                <a:schemeClr val="accent2">
                  <a:lumMod val="80000"/>
                  <a:lumOff val="20000"/>
                </a:schemeClr>
              </a:solidFill>
              <a:ln>
                <a:noFill/>
              </a:ln>
              <a:effectLst/>
              <a:sp3d/>
            </c:spPr>
            <c:extLst>
              <c:ext xmlns:c16="http://schemas.microsoft.com/office/drawing/2014/chart" uri="{C3380CC4-5D6E-409C-BE32-E72D297353CC}">
                <c16:uniqueId val="{0000001B-8C1B-48C3-A079-E838D83AD3B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Sheet3!$A$22:$A$35</c:f>
              <c:strCache>
                <c:ptCount val="14"/>
                <c:pt idx="0">
                  <c:v>Clothing</c:v>
                </c:pt>
                <c:pt idx="1">
                  <c:v>Dry Cleaning</c:v>
                </c:pt>
                <c:pt idx="2">
                  <c:v>Footwear</c:v>
                </c:pt>
                <c:pt idx="3">
                  <c:v>Forestry</c:v>
                </c:pt>
                <c:pt idx="4">
                  <c:v>Furniture</c:v>
                </c:pt>
                <c:pt idx="5">
                  <c:v>General Goods</c:v>
                </c:pt>
                <c:pt idx="6">
                  <c:v>Leather</c:v>
                </c:pt>
                <c:pt idx="7">
                  <c:v>Packaging</c:v>
                </c:pt>
                <c:pt idx="8">
                  <c:v>Print Media</c:v>
                </c:pt>
                <c:pt idx="9">
                  <c:v>Printing</c:v>
                </c:pt>
                <c:pt idx="10">
                  <c:v>Publishing</c:v>
                </c:pt>
                <c:pt idx="11">
                  <c:v>Pulp and Paper</c:v>
                </c:pt>
                <c:pt idx="12">
                  <c:v>Textile</c:v>
                </c:pt>
                <c:pt idx="13">
                  <c:v>Wood Products</c:v>
                </c:pt>
              </c:strCache>
            </c:strRef>
          </c:cat>
          <c:val>
            <c:numRef>
              <c:f>Sheet3!$B$22:$B$35</c:f>
              <c:numCache>
                <c:formatCode>General</c:formatCode>
                <c:ptCount val="14"/>
                <c:pt idx="0">
                  <c:v>118</c:v>
                </c:pt>
                <c:pt idx="1">
                  <c:v>8</c:v>
                </c:pt>
                <c:pt idx="2">
                  <c:v>41</c:v>
                </c:pt>
                <c:pt idx="3">
                  <c:v>116</c:v>
                </c:pt>
                <c:pt idx="4">
                  <c:v>80</c:v>
                </c:pt>
                <c:pt idx="5">
                  <c:v>12</c:v>
                </c:pt>
                <c:pt idx="6">
                  <c:v>19</c:v>
                </c:pt>
                <c:pt idx="7">
                  <c:v>107</c:v>
                </c:pt>
                <c:pt idx="8">
                  <c:v>35</c:v>
                </c:pt>
                <c:pt idx="9">
                  <c:v>229</c:v>
                </c:pt>
                <c:pt idx="10">
                  <c:v>72</c:v>
                </c:pt>
                <c:pt idx="11">
                  <c:v>47</c:v>
                </c:pt>
                <c:pt idx="12">
                  <c:v>325</c:v>
                </c:pt>
                <c:pt idx="13">
                  <c:v>114</c:v>
                </c:pt>
              </c:numCache>
            </c:numRef>
          </c:val>
          <c:extLst>
            <c:ext xmlns:c16="http://schemas.microsoft.com/office/drawing/2014/chart" uri="{C3380CC4-5D6E-409C-BE32-E72D297353CC}">
              <c16:uniqueId val="{0000001C-8C1B-48C3-A079-E838D83AD3BC}"/>
            </c:ext>
          </c:extLst>
        </c:ser>
        <c:dLbls>
          <c:showLegendKey val="0"/>
          <c:showVal val="0"/>
          <c:showCatName val="0"/>
          <c:showSerName val="0"/>
          <c:showPercent val="0"/>
          <c:showBubbleSize val="0"/>
        </c:dLbls>
        <c:gapWidth val="150"/>
        <c:shape val="box"/>
        <c:axId val="477189360"/>
        <c:axId val="477189688"/>
        <c:axId val="0"/>
      </c:bar3DChart>
      <c:catAx>
        <c:axId val="4771893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7189688"/>
        <c:crosses val="autoZero"/>
        <c:auto val="1"/>
        <c:lblAlgn val="ctr"/>
        <c:lblOffset val="100"/>
        <c:noMultiLvlLbl val="0"/>
      </c:catAx>
      <c:valAx>
        <c:axId val="477189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7189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76C5-4FDC-8916-D773685D78F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76C5-4FDC-8916-D773685D78FF}"/>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76C5-4FDC-8916-D773685D78FF}"/>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76C5-4FDC-8916-D773685D78FF}"/>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76C5-4FDC-8916-D773685D78FF}"/>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76C5-4FDC-8916-D773685D78FF}"/>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0D-76C5-4FDC-8916-D773685D78FF}"/>
              </c:ext>
            </c:extLst>
          </c:dPt>
          <c:dPt>
            <c:idx val="7"/>
            <c:invertIfNegative val="0"/>
            <c:bubble3D val="0"/>
            <c:spPr>
              <a:solidFill>
                <a:schemeClr val="accent2">
                  <a:lumMod val="60000"/>
                </a:schemeClr>
              </a:solidFill>
              <a:ln>
                <a:noFill/>
              </a:ln>
              <a:effectLst/>
            </c:spPr>
            <c:extLst>
              <c:ext xmlns:c16="http://schemas.microsoft.com/office/drawing/2014/chart" uri="{C3380CC4-5D6E-409C-BE32-E72D297353CC}">
                <c16:uniqueId val="{0000000F-76C5-4FDC-8916-D773685D78FF}"/>
              </c:ext>
            </c:extLst>
          </c:dPt>
          <c:dPt>
            <c:idx val="8"/>
            <c:invertIfNegative val="0"/>
            <c:bubble3D val="0"/>
            <c:spPr>
              <a:solidFill>
                <a:schemeClr val="accent3">
                  <a:lumMod val="60000"/>
                </a:schemeClr>
              </a:solidFill>
              <a:ln>
                <a:noFill/>
              </a:ln>
              <a:effectLst/>
            </c:spPr>
            <c:extLst>
              <c:ext xmlns:c16="http://schemas.microsoft.com/office/drawing/2014/chart" uri="{C3380CC4-5D6E-409C-BE32-E72D297353CC}">
                <c16:uniqueId val="{00000011-76C5-4FDC-8916-D773685D78FF}"/>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Sheet3!$A$2:$A$10</c:f>
              <c:strCache>
                <c:ptCount val="9"/>
                <c:pt idx="0">
                  <c:v>Eastern Cape</c:v>
                </c:pt>
                <c:pt idx="1">
                  <c:v>Freestate</c:v>
                </c:pt>
                <c:pt idx="2">
                  <c:v>Gauteng</c:v>
                </c:pt>
                <c:pt idx="3">
                  <c:v>KwaZulu-Natal</c:v>
                </c:pt>
                <c:pt idx="4">
                  <c:v>Limpopo </c:v>
                </c:pt>
                <c:pt idx="5">
                  <c:v>Mpumalanga</c:v>
                </c:pt>
                <c:pt idx="6">
                  <c:v>North West</c:v>
                </c:pt>
                <c:pt idx="7">
                  <c:v>Northern Cape</c:v>
                </c:pt>
                <c:pt idx="8">
                  <c:v>Western Cape</c:v>
                </c:pt>
              </c:strCache>
            </c:strRef>
          </c:cat>
          <c:val>
            <c:numRef>
              <c:f>Sheet3!$B$2:$B$10</c:f>
              <c:numCache>
                <c:formatCode>General</c:formatCode>
                <c:ptCount val="9"/>
                <c:pt idx="0">
                  <c:v>65</c:v>
                </c:pt>
                <c:pt idx="1">
                  <c:v>31</c:v>
                </c:pt>
                <c:pt idx="2">
                  <c:v>340</c:v>
                </c:pt>
                <c:pt idx="3">
                  <c:v>436</c:v>
                </c:pt>
                <c:pt idx="4">
                  <c:v>10</c:v>
                </c:pt>
                <c:pt idx="5">
                  <c:v>70</c:v>
                </c:pt>
                <c:pt idx="6">
                  <c:v>13</c:v>
                </c:pt>
                <c:pt idx="7">
                  <c:v>6</c:v>
                </c:pt>
                <c:pt idx="8">
                  <c:v>352</c:v>
                </c:pt>
              </c:numCache>
            </c:numRef>
          </c:val>
          <c:extLst>
            <c:ext xmlns:c16="http://schemas.microsoft.com/office/drawing/2014/chart" uri="{C3380CC4-5D6E-409C-BE32-E72D297353CC}">
              <c16:uniqueId val="{00000012-76C5-4FDC-8916-D773685D78FF}"/>
            </c:ext>
          </c:extLst>
        </c:ser>
        <c:dLbls>
          <c:showLegendKey val="0"/>
          <c:showVal val="0"/>
          <c:showCatName val="0"/>
          <c:showSerName val="0"/>
          <c:showPercent val="0"/>
          <c:showBubbleSize val="0"/>
        </c:dLbls>
        <c:gapWidth val="219"/>
        <c:overlap val="-27"/>
        <c:axId val="465644568"/>
        <c:axId val="465637680"/>
      </c:barChart>
      <c:catAx>
        <c:axId val="465644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65637680"/>
        <c:crosses val="autoZero"/>
        <c:auto val="1"/>
        <c:lblAlgn val="ctr"/>
        <c:lblOffset val="100"/>
        <c:noMultiLvlLbl val="0"/>
      </c:catAx>
      <c:valAx>
        <c:axId val="465637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5644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2BE-49CE-8AE3-479CC0B9C02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2BE-49CE-8AE3-479CC0B9C02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2BE-49CE-8AE3-479CC0B9C02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2BE-49CE-8AE3-479CC0B9C02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2BE-49CE-8AE3-479CC0B9C02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2BE-49CE-8AE3-479CC0B9C02E}"/>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Sheet1!$A$75:$A$80</c:f>
              <c:strCache>
                <c:ptCount val="6"/>
                <c:pt idx="0">
                  <c:v>SARS</c:v>
                </c:pt>
                <c:pt idx="1">
                  <c:v>NSF</c:v>
                </c:pt>
                <c:pt idx="2">
                  <c:v>Admin</c:v>
                </c:pt>
                <c:pt idx="3">
                  <c:v>QCTO</c:v>
                </c:pt>
                <c:pt idx="4">
                  <c:v>Mandatory Grant</c:v>
                </c:pt>
                <c:pt idx="5">
                  <c:v>Discretionary Grant</c:v>
                </c:pt>
              </c:strCache>
            </c:strRef>
          </c:cat>
          <c:val>
            <c:numRef>
              <c:f>Sheet1!$B$75:$B$80</c:f>
              <c:numCache>
                <c:formatCode>General</c:formatCode>
                <c:ptCount val="6"/>
                <c:pt idx="0">
                  <c:v>2</c:v>
                </c:pt>
                <c:pt idx="1">
                  <c:v>18</c:v>
                </c:pt>
                <c:pt idx="2">
                  <c:v>10</c:v>
                </c:pt>
                <c:pt idx="3">
                  <c:v>0.5</c:v>
                </c:pt>
                <c:pt idx="4">
                  <c:v>20</c:v>
                </c:pt>
                <c:pt idx="5">
                  <c:v>49.5</c:v>
                </c:pt>
              </c:numCache>
            </c:numRef>
          </c:val>
          <c:extLst>
            <c:ext xmlns:c16="http://schemas.microsoft.com/office/drawing/2014/chart" uri="{C3380CC4-5D6E-409C-BE32-E72D297353CC}">
              <c16:uniqueId val="{0000000C-62BE-49CE-8AE3-479CC0B9C02E}"/>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1814272094911913"/>
          <c:y val="3.4802532036436629E-2"/>
          <c:w val="0.28185727061439608"/>
          <c:h val="0.91470866141732288"/>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81A570-C3BA-452A-88F4-359ED407EC1F}" type="doc">
      <dgm:prSet loTypeId="urn:microsoft.com/office/officeart/2008/layout/RadialCluster" loCatId="relationship" qsTypeId="urn:microsoft.com/office/officeart/2005/8/quickstyle/simple2" qsCatId="simple" csTypeId="urn:microsoft.com/office/officeart/2005/8/colors/accent3_1" csCatId="accent3" phldr="1"/>
      <dgm:spPr/>
      <dgm:t>
        <a:bodyPr/>
        <a:lstStyle/>
        <a:p>
          <a:endParaRPr lang="en-US"/>
        </a:p>
      </dgm:t>
    </dgm:pt>
    <dgm:pt modelId="{A096910A-B5E1-448F-B4CF-39F38E56F593}">
      <dgm:prSet phldrT="[Text]" custT="1"/>
      <dgm:spPr/>
      <dgm:t>
        <a:bodyPr/>
        <a:lstStyle/>
        <a:p>
          <a:pPr algn="ctr"/>
          <a:r>
            <a:rPr lang="en-US" sz="2800" dirty="0"/>
            <a:t>Criteria to be met  </a:t>
          </a:r>
        </a:p>
      </dgm:t>
    </dgm:pt>
    <dgm:pt modelId="{408B3DFA-5A94-4038-9DFB-B2ECA3C30573}" type="parTrans" cxnId="{2E86BFE3-94D9-4A2E-B635-8D84C91E9011}">
      <dgm:prSet/>
      <dgm:spPr/>
      <dgm:t>
        <a:bodyPr/>
        <a:lstStyle/>
        <a:p>
          <a:pPr algn="ctr"/>
          <a:endParaRPr lang="en-US"/>
        </a:p>
      </dgm:t>
    </dgm:pt>
    <dgm:pt modelId="{F34AE97A-E7A4-4FAB-8C00-B88D660BCDB0}" type="sibTrans" cxnId="{2E86BFE3-94D9-4A2E-B635-8D84C91E9011}">
      <dgm:prSet/>
      <dgm:spPr/>
      <dgm:t>
        <a:bodyPr/>
        <a:lstStyle/>
        <a:p>
          <a:pPr algn="ctr"/>
          <a:endParaRPr lang="en-US"/>
        </a:p>
      </dgm:t>
    </dgm:pt>
    <dgm:pt modelId="{B02B45A5-3E20-4F86-899A-B689D6ED4193}">
      <dgm:prSet phldrT="[Text]" custT="1"/>
      <dgm:spPr/>
      <dgm:t>
        <a:bodyPr/>
        <a:lstStyle/>
        <a:p>
          <a:pPr algn="ctr"/>
          <a:r>
            <a:rPr lang="en-US" sz="1600" dirty="0"/>
            <a:t>SCOPE of the  FP&amp;M sector skills needs</a:t>
          </a:r>
        </a:p>
      </dgm:t>
    </dgm:pt>
    <dgm:pt modelId="{BC13572B-3016-4334-8661-8EEE19FF7787}" type="parTrans" cxnId="{EE65C14B-A208-4064-924F-B97ED0B1057E}">
      <dgm:prSet/>
      <dgm:spPr/>
      <dgm:t>
        <a:bodyPr/>
        <a:lstStyle/>
        <a:p>
          <a:pPr algn="ctr"/>
          <a:endParaRPr lang="en-US"/>
        </a:p>
      </dgm:t>
    </dgm:pt>
    <dgm:pt modelId="{DB85C1DB-4F64-4BCB-9531-7CE796CDD2AE}" type="sibTrans" cxnId="{EE65C14B-A208-4064-924F-B97ED0B1057E}">
      <dgm:prSet/>
      <dgm:spPr/>
      <dgm:t>
        <a:bodyPr/>
        <a:lstStyle/>
        <a:p>
          <a:pPr algn="ctr"/>
          <a:endParaRPr lang="en-US"/>
        </a:p>
      </dgm:t>
    </dgm:pt>
    <dgm:pt modelId="{C62829E5-58AF-4DDC-A20D-3DCEA129EA39}">
      <dgm:prSet phldrT="[Text]" custT="1"/>
      <dgm:spPr/>
      <dgm:t>
        <a:bodyPr/>
        <a:lstStyle/>
        <a:p>
          <a:pPr algn="ctr"/>
          <a:r>
            <a:rPr lang="en-US" sz="1600" dirty="0"/>
            <a:t>Interviews, Surveys and stakeholder phone calls</a:t>
          </a:r>
        </a:p>
      </dgm:t>
    </dgm:pt>
    <dgm:pt modelId="{FCAFEAD8-7094-4249-8C16-ED77A4577242}" type="parTrans" cxnId="{0C16E147-5001-497D-A291-8E4A747EBA7E}">
      <dgm:prSet/>
      <dgm:spPr/>
      <dgm:t>
        <a:bodyPr/>
        <a:lstStyle/>
        <a:p>
          <a:pPr algn="ctr"/>
          <a:endParaRPr lang="en-US"/>
        </a:p>
      </dgm:t>
    </dgm:pt>
    <dgm:pt modelId="{7B3836E9-6B55-48FF-8353-169B78447035}" type="sibTrans" cxnId="{0C16E147-5001-497D-A291-8E4A747EBA7E}">
      <dgm:prSet/>
      <dgm:spPr/>
      <dgm:t>
        <a:bodyPr/>
        <a:lstStyle/>
        <a:p>
          <a:pPr algn="ctr"/>
          <a:endParaRPr lang="en-US"/>
        </a:p>
      </dgm:t>
    </dgm:pt>
    <dgm:pt modelId="{4F09005C-685E-4202-916A-F0A164CD40B7}">
      <dgm:prSet phldrT="[Text]" custT="1"/>
      <dgm:spPr/>
      <dgm:t>
        <a:bodyPr/>
        <a:lstStyle/>
        <a:p>
          <a:pPr algn="ctr"/>
          <a:r>
            <a:rPr lang="en-US" sz="1800" dirty="0"/>
            <a:t>Literature review </a:t>
          </a:r>
        </a:p>
      </dgm:t>
    </dgm:pt>
    <dgm:pt modelId="{C509B188-51DC-407F-A952-2F8023850B56}" type="parTrans" cxnId="{91F9A335-D5A7-4A3F-8707-5EEDF4957E3F}">
      <dgm:prSet/>
      <dgm:spPr/>
      <dgm:t>
        <a:bodyPr/>
        <a:lstStyle/>
        <a:p>
          <a:pPr algn="ctr"/>
          <a:endParaRPr lang="en-US"/>
        </a:p>
      </dgm:t>
    </dgm:pt>
    <dgm:pt modelId="{1265B3F0-3FE9-4422-AAC8-CB424DEC92BD}" type="sibTrans" cxnId="{91F9A335-D5A7-4A3F-8707-5EEDF4957E3F}">
      <dgm:prSet/>
      <dgm:spPr/>
      <dgm:t>
        <a:bodyPr/>
        <a:lstStyle/>
        <a:p>
          <a:pPr algn="ctr"/>
          <a:endParaRPr lang="en-US"/>
        </a:p>
      </dgm:t>
    </dgm:pt>
    <dgm:pt modelId="{CBE3A890-8971-4F00-8DF5-041C0E959DF2}">
      <dgm:prSet custT="1"/>
      <dgm:spPr/>
      <dgm:t>
        <a:bodyPr/>
        <a:lstStyle/>
        <a:p>
          <a:pPr algn="ctr"/>
          <a:r>
            <a:rPr lang="en-US" sz="1800" dirty="0"/>
            <a:t>WSP/ATR</a:t>
          </a:r>
        </a:p>
        <a:p>
          <a:pPr algn="ctr"/>
          <a:r>
            <a:rPr lang="en-US" sz="1800" dirty="0"/>
            <a:t>analysis  </a:t>
          </a:r>
        </a:p>
      </dgm:t>
    </dgm:pt>
    <dgm:pt modelId="{432D5334-77C8-44D7-AAFC-8AAFA261055F}" type="parTrans" cxnId="{2D8D1388-78C9-4D89-ABE1-67F5BD72A3D7}">
      <dgm:prSet/>
      <dgm:spPr/>
      <dgm:t>
        <a:bodyPr/>
        <a:lstStyle/>
        <a:p>
          <a:pPr algn="ctr"/>
          <a:endParaRPr lang="en-US"/>
        </a:p>
      </dgm:t>
    </dgm:pt>
    <dgm:pt modelId="{D77F2455-0DA2-40DD-A558-B8337C040152}" type="sibTrans" cxnId="{2D8D1388-78C9-4D89-ABE1-67F5BD72A3D7}">
      <dgm:prSet/>
      <dgm:spPr/>
      <dgm:t>
        <a:bodyPr/>
        <a:lstStyle/>
        <a:p>
          <a:pPr algn="ctr"/>
          <a:endParaRPr lang="en-US"/>
        </a:p>
      </dgm:t>
    </dgm:pt>
    <dgm:pt modelId="{8FF6F285-403C-42AE-9349-B5969A9C5B4D}">
      <dgm:prSet custT="1"/>
      <dgm:spPr/>
      <dgm:t>
        <a:bodyPr/>
        <a:lstStyle/>
        <a:p>
          <a:pPr algn="ctr"/>
          <a:r>
            <a:rPr lang="en-US" sz="1800" dirty="0"/>
            <a:t>Virtual focus group sessions </a:t>
          </a:r>
        </a:p>
      </dgm:t>
    </dgm:pt>
    <dgm:pt modelId="{C5CB2558-B855-4F8B-A005-2D5EE373F6F0}" type="parTrans" cxnId="{6A2C6510-28A8-4B76-B991-3C94C0D70887}">
      <dgm:prSet/>
      <dgm:spPr/>
      <dgm:t>
        <a:bodyPr/>
        <a:lstStyle/>
        <a:p>
          <a:pPr algn="ctr"/>
          <a:endParaRPr lang="en-US"/>
        </a:p>
      </dgm:t>
    </dgm:pt>
    <dgm:pt modelId="{DF0A961F-1A1A-4F73-9921-882FB8FB68AE}" type="sibTrans" cxnId="{6A2C6510-28A8-4B76-B991-3C94C0D70887}">
      <dgm:prSet/>
      <dgm:spPr/>
      <dgm:t>
        <a:bodyPr/>
        <a:lstStyle/>
        <a:p>
          <a:pPr algn="ctr"/>
          <a:endParaRPr lang="en-US"/>
        </a:p>
      </dgm:t>
    </dgm:pt>
    <dgm:pt modelId="{6D78824E-42D2-4DC1-824A-549B38A5F905}">
      <dgm:prSet custT="1"/>
      <dgm:spPr/>
      <dgm:t>
        <a:bodyPr/>
        <a:lstStyle/>
        <a:p>
          <a:pPr algn="ctr"/>
          <a:r>
            <a:rPr lang="en-US" sz="1800" dirty="0"/>
            <a:t>one of the strategic objective targets e.g artisan development </a:t>
          </a:r>
        </a:p>
      </dgm:t>
    </dgm:pt>
    <dgm:pt modelId="{1D449C56-4E9F-46DB-BD9A-70F4F709C583}" type="parTrans" cxnId="{D00925A9-3E40-4579-9ADA-5315A803CB73}">
      <dgm:prSet/>
      <dgm:spPr/>
      <dgm:t>
        <a:bodyPr/>
        <a:lstStyle/>
        <a:p>
          <a:pPr algn="ctr"/>
          <a:endParaRPr lang="en-US"/>
        </a:p>
      </dgm:t>
    </dgm:pt>
    <dgm:pt modelId="{C3B02439-F5FD-45DF-A5C2-3B7A95206123}" type="sibTrans" cxnId="{D00925A9-3E40-4579-9ADA-5315A803CB73}">
      <dgm:prSet/>
      <dgm:spPr/>
      <dgm:t>
        <a:bodyPr/>
        <a:lstStyle/>
        <a:p>
          <a:pPr algn="ctr"/>
          <a:endParaRPr lang="en-US"/>
        </a:p>
      </dgm:t>
    </dgm:pt>
    <dgm:pt modelId="{90F3AA04-43D7-4967-9A7B-DE108A7B0AA8}">
      <dgm:prSet custT="1"/>
      <dgm:spPr/>
      <dgm:t>
        <a:bodyPr/>
        <a:lstStyle/>
        <a:p>
          <a:pPr algn="ctr"/>
          <a:r>
            <a:rPr lang="en-US" sz="1800" dirty="0"/>
            <a:t>In-depth interviews </a:t>
          </a:r>
        </a:p>
      </dgm:t>
    </dgm:pt>
    <dgm:pt modelId="{26834A50-68DB-43FB-B25C-396053139CAD}" type="parTrans" cxnId="{B0ED9B66-D72C-4AEB-B320-C2935380BDFC}">
      <dgm:prSet/>
      <dgm:spPr/>
      <dgm:t>
        <a:bodyPr/>
        <a:lstStyle/>
        <a:p>
          <a:pPr algn="ctr"/>
          <a:endParaRPr lang="en-US"/>
        </a:p>
      </dgm:t>
    </dgm:pt>
    <dgm:pt modelId="{8234EFA9-B85D-4BA8-AFBA-74DA19AA0455}" type="sibTrans" cxnId="{B0ED9B66-D72C-4AEB-B320-C2935380BDFC}">
      <dgm:prSet/>
      <dgm:spPr/>
      <dgm:t>
        <a:bodyPr/>
        <a:lstStyle/>
        <a:p>
          <a:pPr algn="ctr"/>
          <a:endParaRPr lang="en-US"/>
        </a:p>
      </dgm:t>
    </dgm:pt>
    <dgm:pt modelId="{52E58707-51C3-41AE-AC58-52540E0C893E}">
      <dgm:prSet/>
      <dgm:spPr/>
      <dgm:t>
        <a:bodyPr/>
        <a:lstStyle/>
        <a:p>
          <a:endParaRPr lang="en-US"/>
        </a:p>
      </dgm:t>
    </dgm:pt>
    <dgm:pt modelId="{C3BA5872-FBFE-4361-A398-F7E8AA63F396}" type="parTrans" cxnId="{B096C790-CD08-4C0E-A1A5-6545FBBED61C}">
      <dgm:prSet/>
      <dgm:spPr/>
      <dgm:t>
        <a:bodyPr/>
        <a:lstStyle/>
        <a:p>
          <a:endParaRPr lang="en-US"/>
        </a:p>
      </dgm:t>
    </dgm:pt>
    <dgm:pt modelId="{AB248DD9-963B-4B24-B77B-7C5CD0D3BB8F}" type="sibTrans" cxnId="{B096C790-CD08-4C0E-A1A5-6545FBBED61C}">
      <dgm:prSet/>
      <dgm:spPr/>
      <dgm:t>
        <a:bodyPr/>
        <a:lstStyle/>
        <a:p>
          <a:endParaRPr lang="en-US"/>
        </a:p>
      </dgm:t>
    </dgm:pt>
    <dgm:pt modelId="{CAFA0CA5-7C4E-40DC-A3F9-BD9199385E41}" type="pres">
      <dgm:prSet presAssocID="{FB81A570-C3BA-452A-88F4-359ED407EC1F}" presName="Name0" presStyleCnt="0">
        <dgm:presLayoutVars>
          <dgm:chMax val="1"/>
          <dgm:chPref val="1"/>
          <dgm:dir/>
          <dgm:animOne val="branch"/>
          <dgm:animLvl val="lvl"/>
        </dgm:presLayoutVars>
      </dgm:prSet>
      <dgm:spPr/>
    </dgm:pt>
    <dgm:pt modelId="{5F29E16B-9103-4A63-A4A1-1D3CF300C747}" type="pres">
      <dgm:prSet presAssocID="{A096910A-B5E1-448F-B4CF-39F38E56F593}" presName="singleCycle" presStyleCnt="0"/>
      <dgm:spPr/>
    </dgm:pt>
    <dgm:pt modelId="{7C4C43A3-D800-4434-A9A3-CD2A6FAAE42D}" type="pres">
      <dgm:prSet presAssocID="{A096910A-B5E1-448F-B4CF-39F38E56F593}" presName="singleCenter" presStyleLbl="node1" presStyleIdx="0" presStyleCnt="8" custScaleX="118702" custScaleY="117064" custLinFactNeighborX="-4359" custLinFactNeighborY="22884">
        <dgm:presLayoutVars>
          <dgm:chMax val="7"/>
          <dgm:chPref val="7"/>
        </dgm:presLayoutVars>
      </dgm:prSet>
      <dgm:spPr>
        <a:prstGeom prst="roundRect">
          <a:avLst/>
        </a:prstGeom>
      </dgm:spPr>
    </dgm:pt>
    <dgm:pt modelId="{225C2F49-BCA1-4D80-A9CF-54C0F8C34DF0}" type="pres">
      <dgm:prSet presAssocID="{BC13572B-3016-4334-8661-8EEE19FF7787}" presName="Name56" presStyleLbl="parChTrans1D2" presStyleIdx="0" presStyleCnt="7"/>
      <dgm:spPr/>
    </dgm:pt>
    <dgm:pt modelId="{B5000C88-1B3C-46EE-8606-B096E6E2EA30}" type="pres">
      <dgm:prSet presAssocID="{B02B45A5-3E20-4F86-899A-B689D6ED4193}" presName="text0" presStyleLbl="node1" presStyleIdx="1" presStyleCnt="8" custScaleX="186839" custRadScaleRad="178717" custRadScaleInc="-426771">
        <dgm:presLayoutVars>
          <dgm:bulletEnabled val="1"/>
        </dgm:presLayoutVars>
      </dgm:prSet>
      <dgm:spPr/>
    </dgm:pt>
    <dgm:pt modelId="{280106FA-0433-4EAD-AD6A-08ED626B568E}" type="pres">
      <dgm:prSet presAssocID="{26834A50-68DB-43FB-B25C-396053139CAD}" presName="Name56" presStyleLbl="parChTrans1D2" presStyleIdx="1" presStyleCnt="7"/>
      <dgm:spPr/>
    </dgm:pt>
    <dgm:pt modelId="{6616F236-F402-4A6E-9CE3-8C63C178FD20}" type="pres">
      <dgm:prSet presAssocID="{90F3AA04-43D7-4967-9A7B-DE108A7B0AA8}" presName="text0" presStyleLbl="node1" presStyleIdx="2" presStyleCnt="8" custScaleX="190312" custRadScaleRad="174723" custRadScaleInc="78069">
        <dgm:presLayoutVars>
          <dgm:bulletEnabled val="1"/>
        </dgm:presLayoutVars>
      </dgm:prSet>
      <dgm:spPr/>
    </dgm:pt>
    <dgm:pt modelId="{3C3AD7F0-0CC0-4E3E-91DF-1E6C8F033C51}" type="pres">
      <dgm:prSet presAssocID="{1D449C56-4E9F-46DB-BD9A-70F4F709C583}" presName="Name56" presStyleLbl="parChTrans1D2" presStyleIdx="2" presStyleCnt="7"/>
      <dgm:spPr/>
    </dgm:pt>
    <dgm:pt modelId="{F4097866-6784-4AF5-97A0-13986E31862F}" type="pres">
      <dgm:prSet presAssocID="{6D78824E-42D2-4DC1-824A-549B38A5F905}" presName="text0" presStyleLbl="node1" presStyleIdx="3" presStyleCnt="8" custScaleX="216344" custScaleY="148339" custRadScaleRad="152427" custRadScaleInc="-633063">
        <dgm:presLayoutVars>
          <dgm:bulletEnabled val="1"/>
        </dgm:presLayoutVars>
      </dgm:prSet>
      <dgm:spPr/>
    </dgm:pt>
    <dgm:pt modelId="{17B8D121-F781-4EB5-A566-380EA8DABB9A}" type="pres">
      <dgm:prSet presAssocID="{432D5334-77C8-44D7-AAFC-8AAFA261055F}" presName="Name56" presStyleLbl="parChTrans1D2" presStyleIdx="3" presStyleCnt="7"/>
      <dgm:spPr/>
    </dgm:pt>
    <dgm:pt modelId="{EC3E56DE-FFD3-429B-82FC-0E8B50A64E77}" type="pres">
      <dgm:prSet presAssocID="{CBE3A890-8971-4F00-8DF5-041C0E959DF2}" presName="text0" presStyleLbl="node1" presStyleIdx="4" presStyleCnt="8" custScaleX="133504" custScaleY="72003" custRadScaleRad="100911" custRadScaleInc="-668040">
        <dgm:presLayoutVars>
          <dgm:bulletEnabled val="1"/>
        </dgm:presLayoutVars>
      </dgm:prSet>
      <dgm:spPr/>
    </dgm:pt>
    <dgm:pt modelId="{631CE756-8414-4405-875B-318F91F8AF15}" type="pres">
      <dgm:prSet presAssocID="{FCAFEAD8-7094-4249-8C16-ED77A4577242}" presName="Name56" presStyleLbl="parChTrans1D2" presStyleIdx="4" presStyleCnt="7"/>
      <dgm:spPr/>
    </dgm:pt>
    <dgm:pt modelId="{E94E72DA-DD36-45A5-AA5C-F544D009F311}" type="pres">
      <dgm:prSet presAssocID="{C62829E5-58AF-4DDC-A20D-3DCEA129EA39}" presName="text0" presStyleLbl="node1" presStyleIdx="5" presStyleCnt="8" custScaleX="179220" custScaleY="98848" custRadScaleRad="168607" custRadScaleInc="-441178">
        <dgm:presLayoutVars>
          <dgm:bulletEnabled val="1"/>
        </dgm:presLayoutVars>
      </dgm:prSet>
      <dgm:spPr/>
    </dgm:pt>
    <dgm:pt modelId="{B1B8B0F3-4E84-4D47-8EBC-882CFF2B95E7}" type="pres">
      <dgm:prSet presAssocID="{C509B188-51DC-407F-A952-2F8023850B56}" presName="Name56" presStyleLbl="parChTrans1D2" presStyleIdx="5" presStyleCnt="7"/>
      <dgm:spPr/>
    </dgm:pt>
    <dgm:pt modelId="{C5A33A33-9452-4C42-B340-C29846535B0D}" type="pres">
      <dgm:prSet presAssocID="{4F09005C-685E-4202-916A-F0A164CD40B7}" presName="text0" presStyleLbl="node1" presStyleIdx="6" presStyleCnt="8" custScaleX="124799" custRadScaleRad="204674" custRadScaleInc="59910">
        <dgm:presLayoutVars>
          <dgm:bulletEnabled val="1"/>
        </dgm:presLayoutVars>
      </dgm:prSet>
      <dgm:spPr/>
    </dgm:pt>
    <dgm:pt modelId="{D47B97D1-2F02-40EC-B251-90FE0449C5EE}" type="pres">
      <dgm:prSet presAssocID="{C5CB2558-B855-4F8B-A005-2D5EE373F6F0}" presName="Name56" presStyleLbl="parChTrans1D2" presStyleIdx="6" presStyleCnt="7"/>
      <dgm:spPr/>
    </dgm:pt>
    <dgm:pt modelId="{B68A019E-D3AF-4955-A337-CD7B23522EB5}" type="pres">
      <dgm:prSet presAssocID="{8FF6F285-403C-42AE-9349-B5969A9C5B4D}" presName="text0" presStyleLbl="node1" presStyleIdx="7" presStyleCnt="8" custScaleX="155047" custScaleY="99197" custRadScaleRad="113099" custRadScaleInc="341149">
        <dgm:presLayoutVars>
          <dgm:bulletEnabled val="1"/>
        </dgm:presLayoutVars>
      </dgm:prSet>
      <dgm:spPr/>
    </dgm:pt>
  </dgm:ptLst>
  <dgm:cxnLst>
    <dgm:cxn modelId="{E5B47F03-A7F1-4357-B479-52D9BD40399E}" type="presOf" srcId="{432D5334-77C8-44D7-AAFC-8AAFA261055F}" destId="{17B8D121-F781-4EB5-A566-380EA8DABB9A}" srcOrd="0" destOrd="0" presId="urn:microsoft.com/office/officeart/2008/layout/RadialCluster"/>
    <dgm:cxn modelId="{54B4CF0B-7843-47FB-9F78-65A5CD5FB2A5}" type="presOf" srcId="{C62829E5-58AF-4DDC-A20D-3DCEA129EA39}" destId="{E94E72DA-DD36-45A5-AA5C-F544D009F311}" srcOrd="0" destOrd="0" presId="urn:microsoft.com/office/officeart/2008/layout/RadialCluster"/>
    <dgm:cxn modelId="{6A2C6510-28A8-4B76-B991-3C94C0D70887}" srcId="{A096910A-B5E1-448F-B4CF-39F38E56F593}" destId="{8FF6F285-403C-42AE-9349-B5969A9C5B4D}" srcOrd="6" destOrd="0" parTransId="{C5CB2558-B855-4F8B-A005-2D5EE373F6F0}" sibTransId="{DF0A961F-1A1A-4F73-9921-882FB8FB68AE}"/>
    <dgm:cxn modelId="{A3B02322-6BA7-48A9-B5CC-C9BD7E5DA4C5}" type="presOf" srcId="{6D78824E-42D2-4DC1-824A-549B38A5F905}" destId="{F4097866-6784-4AF5-97A0-13986E31862F}" srcOrd="0" destOrd="0" presId="urn:microsoft.com/office/officeart/2008/layout/RadialCluster"/>
    <dgm:cxn modelId="{BC51892B-A89B-48BC-B5ED-1FC878FFED24}" type="presOf" srcId="{4F09005C-685E-4202-916A-F0A164CD40B7}" destId="{C5A33A33-9452-4C42-B340-C29846535B0D}" srcOrd="0" destOrd="0" presId="urn:microsoft.com/office/officeart/2008/layout/RadialCluster"/>
    <dgm:cxn modelId="{91F9A335-D5A7-4A3F-8707-5EEDF4957E3F}" srcId="{A096910A-B5E1-448F-B4CF-39F38E56F593}" destId="{4F09005C-685E-4202-916A-F0A164CD40B7}" srcOrd="5" destOrd="0" parTransId="{C509B188-51DC-407F-A952-2F8023850B56}" sibTransId="{1265B3F0-3FE9-4422-AAC8-CB424DEC92BD}"/>
    <dgm:cxn modelId="{B8B84236-43A6-4CF3-BC0B-CDEF380C00A6}" type="presOf" srcId="{FCAFEAD8-7094-4249-8C16-ED77A4577242}" destId="{631CE756-8414-4405-875B-318F91F8AF15}" srcOrd="0" destOrd="0" presId="urn:microsoft.com/office/officeart/2008/layout/RadialCluster"/>
    <dgm:cxn modelId="{B0ED9B66-D72C-4AEB-B320-C2935380BDFC}" srcId="{A096910A-B5E1-448F-B4CF-39F38E56F593}" destId="{90F3AA04-43D7-4967-9A7B-DE108A7B0AA8}" srcOrd="1" destOrd="0" parTransId="{26834A50-68DB-43FB-B25C-396053139CAD}" sibTransId="{8234EFA9-B85D-4BA8-AFBA-74DA19AA0455}"/>
    <dgm:cxn modelId="{0C16E147-5001-497D-A291-8E4A747EBA7E}" srcId="{A096910A-B5E1-448F-B4CF-39F38E56F593}" destId="{C62829E5-58AF-4DDC-A20D-3DCEA129EA39}" srcOrd="4" destOrd="0" parTransId="{FCAFEAD8-7094-4249-8C16-ED77A4577242}" sibTransId="{7B3836E9-6B55-48FF-8353-169B78447035}"/>
    <dgm:cxn modelId="{EE65C14B-A208-4064-924F-B97ED0B1057E}" srcId="{A096910A-B5E1-448F-B4CF-39F38E56F593}" destId="{B02B45A5-3E20-4F86-899A-B689D6ED4193}" srcOrd="0" destOrd="0" parTransId="{BC13572B-3016-4334-8661-8EEE19FF7787}" sibTransId="{DB85C1DB-4F64-4BCB-9531-7CE796CDD2AE}"/>
    <dgm:cxn modelId="{FA794A6D-78E8-41F2-9469-B95BF34D2A86}" type="presOf" srcId="{BC13572B-3016-4334-8661-8EEE19FF7787}" destId="{225C2F49-BCA1-4D80-A9CF-54C0F8C34DF0}" srcOrd="0" destOrd="0" presId="urn:microsoft.com/office/officeart/2008/layout/RadialCluster"/>
    <dgm:cxn modelId="{BF97B351-D505-4529-ABA2-0C3B27B1538A}" type="presOf" srcId="{CBE3A890-8971-4F00-8DF5-041C0E959DF2}" destId="{EC3E56DE-FFD3-429B-82FC-0E8B50A64E77}" srcOrd="0" destOrd="0" presId="urn:microsoft.com/office/officeart/2008/layout/RadialCluster"/>
    <dgm:cxn modelId="{DBBBF958-F0EE-4493-86B9-318F20746DA0}" type="presOf" srcId="{FB81A570-C3BA-452A-88F4-359ED407EC1F}" destId="{CAFA0CA5-7C4E-40DC-A3F9-BD9199385E41}" srcOrd="0" destOrd="0" presId="urn:microsoft.com/office/officeart/2008/layout/RadialCluster"/>
    <dgm:cxn modelId="{8CCE897F-3B05-40AA-966C-65E132D1225C}" type="presOf" srcId="{C509B188-51DC-407F-A952-2F8023850B56}" destId="{B1B8B0F3-4E84-4D47-8EBC-882CFF2B95E7}" srcOrd="0" destOrd="0" presId="urn:microsoft.com/office/officeart/2008/layout/RadialCluster"/>
    <dgm:cxn modelId="{2020E284-67C1-43C3-A147-E102AF768568}" type="presOf" srcId="{C5CB2558-B855-4F8B-A005-2D5EE373F6F0}" destId="{D47B97D1-2F02-40EC-B251-90FE0449C5EE}" srcOrd="0" destOrd="0" presId="urn:microsoft.com/office/officeart/2008/layout/RadialCluster"/>
    <dgm:cxn modelId="{2D8D1388-78C9-4D89-ABE1-67F5BD72A3D7}" srcId="{A096910A-B5E1-448F-B4CF-39F38E56F593}" destId="{CBE3A890-8971-4F00-8DF5-041C0E959DF2}" srcOrd="3" destOrd="0" parTransId="{432D5334-77C8-44D7-AAFC-8AAFA261055F}" sibTransId="{D77F2455-0DA2-40DD-A558-B8337C040152}"/>
    <dgm:cxn modelId="{825A308A-9863-4C3C-9524-9D9E9391B0AA}" type="presOf" srcId="{1D449C56-4E9F-46DB-BD9A-70F4F709C583}" destId="{3C3AD7F0-0CC0-4E3E-91DF-1E6C8F033C51}" srcOrd="0" destOrd="0" presId="urn:microsoft.com/office/officeart/2008/layout/RadialCluster"/>
    <dgm:cxn modelId="{B096C790-CD08-4C0E-A1A5-6545FBBED61C}" srcId="{A096910A-B5E1-448F-B4CF-39F38E56F593}" destId="{52E58707-51C3-41AE-AC58-52540E0C893E}" srcOrd="7" destOrd="0" parTransId="{C3BA5872-FBFE-4361-A398-F7E8AA63F396}" sibTransId="{AB248DD9-963B-4B24-B77B-7C5CD0D3BB8F}"/>
    <dgm:cxn modelId="{9F8A3F97-6EBE-4FEA-9768-3EA72245E3D9}" type="presOf" srcId="{26834A50-68DB-43FB-B25C-396053139CAD}" destId="{280106FA-0433-4EAD-AD6A-08ED626B568E}" srcOrd="0" destOrd="0" presId="urn:microsoft.com/office/officeart/2008/layout/RadialCluster"/>
    <dgm:cxn modelId="{920F659E-8F06-468E-88D9-0146D095020E}" type="presOf" srcId="{A096910A-B5E1-448F-B4CF-39F38E56F593}" destId="{7C4C43A3-D800-4434-A9A3-CD2A6FAAE42D}" srcOrd="0" destOrd="0" presId="urn:microsoft.com/office/officeart/2008/layout/RadialCluster"/>
    <dgm:cxn modelId="{0B1784A8-2F36-4C62-AAD7-2B0A9871F373}" type="presOf" srcId="{B02B45A5-3E20-4F86-899A-B689D6ED4193}" destId="{B5000C88-1B3C-46EE-8606-B096E6E2EA30}" srcOrd="0" destOrd="0" presId="urn:microsoft.com/office/officeart/2008/layout/RadialCluster"/>
    <dgm:cxn modelId="{D00925A9-3E40-4579-9ADA-5315A803CB73}" srcId="{A096910A-B5E1-448F-B4CF-39F38E56F593}" destId="{6D78824E-42D2-4DC1-824A-549B38A5F905}" srcOrd="2" destOrd="0" parTransId="{1D449C56-4E9F-46DB-BD9A-70F4F709C583}" sibTransId="{C3B02439-F5FD-45DF-A5C2-3B7A95206123}"/>
    <dgm:cxn modelId="{36FD9DB5-D831-4325-9D67-1FED0D0EE111}" type="presOf" srcId="{90F3AA04-43D7-4967-9A7B-DE108A7B0AA8}" destId="{6616F236-F402-4A6E-9CE3-8C63C178FD20}" srcOrd="0" destOrd="0" presId="urn:microsoft.com/office/officeart/2008/layout/RadialCluster"/>
    <dgm:cxn modelId="{2C8607C0-E574-44B5-A38D-686173EB22EB}" type="presOf" srcId="{8FF6F285-403C-42AE-9349-B5969A9C5B4D}" destId="{B68A019E-D3AF-4955-A337-CD7B23522EB5}" srcOrd="0" destOrd="0" presId="urn:microsoft.com/office/officeart/2008/layout/RadialCluster"/>
    <dgm:cxn modelId="{2E86BFE3-94D9-4A2E-B635-8D84C91E9011}" srcId="{FB81A570-C3BA-452A-88F4-359ED407EC1F}" destId="{A096910A-B5E1-448F-B4CF-39F38E56F593}" srcOrd="0" destOrd="0" parTransId="{408B3DFA-5A94-4038-9DFB-B2ECA3C30573}" sibTransId="{F34AE97A-E7A4-4FAB-8C00-B88D660BCDB0}"/>
    <dgm:cxn modelId="{EC697E6B-F9FB-4D5B-A744-A703FC1C0A45}" type="presParOf" srcId="{CAFA0CA5-7C4E-40DC-A3F9-BD9199385E41}" destId="{5F29E16B-9103-4A63-A4A1-1D3CF300C747}" srcOrd="0" destOrd="0" presId="urn:microsoft.com/office/officeart/2008/layout/RadialCluster"/>
    <dgm:cxn modelId="{AA80C4E1-49C5-4F16-8426-B01F15282E4A}" type="presParOf" srcId="{5F29E16B-9103-4A63-A4A1-1D3CF300C747}" destId="{7C4C43A3-D800-4434-A9A3-CD2A6FAAE42D}" srcOrd="0" destOrd="0" presId="urn:microsoft.com/office/officeart/2008/layout/RadialCluster"/>
    <dgm:cxn modelId="{3E0D0505-E366-4EF5-A1DB-34FA4C8CD484}" type="presParOf" srcId="{5F29E16B-9103-4A63-A4A1-1D3CF300C747}" destId="{225C2F49-BCA1-4D80-A9CF-54C0F8C34DF0}" srcOrd="1" destOrd="0" presId="urn:microsoft.com/office/officeart/2008/layout/RadialCluster"/>
    <dgm:cxn modelId="{9AFADA99-8BCC-48A8-B558-8FBAE21637FE}" type="presParOf" srcId="{5F29E16B-9103-4A63-A4A1-1D3CF300C747}" destId="{B5000C88-1B3C-46EE-8606-B096E6E2EA30}" srcOrd="2" destOrd="0" presId="urn:microsoft.com/office/officeart/2008/layout/RadialCluster"/>
    <dgm:cxn modelId="{D5651781-0A36-449C-923A-1E1099FEB2D9}" type="presParOf" srcId="{5F29E16B-9103-4A63-A4A1-1D3CF300C747}" destId="{280106FA-0433-4EAD-AD6A-08ED626B568E}" srcOrd="3" destOrd="0" presId="urn:microsoft.com/office/officeart/2008/layout/RadialCluster"/>
    <dgm:cxn modelId="{FC225140-52E9-468D-86E4-C1F17C60B922}" type="presParOf" srcId="{5F29E16B-9103-4A63-A4A1-1D3CF300C747}" destId="{6616F236-F402-4A6E-9CE3-8C63C178FD20}" srcOrd="4" destOrd="0" presId="urn:microsoft.com/office/officeart/2008/layout/RadialCluster"/>
    <dgm:cxn modelId="{216B425A-E8D5-4B6E-870B-BF92776623AC}" type="presParOf" srcId="{5F29E16B-9103-4A63-A4A1-1D3CF300C747}" destId="{3C3AD7F0-0CC0-4E3E-91DF-1E6C8F033C51}" srcOrd="5" destOrd="0" presId="urn:microsoft.com/office/officeart/2008/layout/RadialCluster"/>
    <dgm:cxn modelId="{3BA91C4C-5B4F-4411-B9B8-849A5295175B}" type="presParOf" srcId="{5F29E16B-9103-4A63-A4A1-1D3CF300C747}" destId="{F4097866-6784-4AF5-97A0-13986E31862F}" srcOrd="6" destOrd="0" presId="urn:microsoft.com/office/officeart/2008/layout/RadialCluster"/>
    <dgm:cxn modelId="{BB482A9B-A335-49F8-A3AF-120B9FCBB686}" type="presParOf" srcId="{5F29E16B-9103-4A63-A4A1-1D3CF300C747}" destId="{17B8D121-F781-4EB5-A566-380EA8DABB9A}" srcOrd="7" destOrd="0" presId="urn:microsoft.com/office/officeart/2008/layout/RadialCluster"/>
    <dgm:cxn modelId="{A4EA5DA9-D905-47D1-87EE-DBED65012D9A}" type="presParOf" srcId="{5F29E16B-9103-4A63-A4A1-1D3CF300C747}" destId="{EC3E56DE-FFD3-429B-82FC-0E8B50A64E77}" srcOrd="8" destOrd="0" presId="urn:microsoft.com/office/officeart/2008/layout/RadialCluster"/>
    <dgm:cxn modelId="{96600E05-AE19-4EAA-8EAB-8C8D9C80ADA2}" type="presParOf" srcId="{5F29E16B-9103-4A63-A4A1-1D3CF300C747}" destId="{631CE756-8414-4405-875B-318F91F8AF15}" srcOrd="9" destOrd="0" presId="urn:microsoft.com/office/officeart/2008/layout/RadialCluster"/>
    <dgm:cxn modelId="{CE3C8B10-57E9-4E5C-9BD5-1ED52075C44C}" type="presParOf" srcId="{5F29E16B-9103-4A63-A4A1-1D3CF300C747}" destId="{E94E72DA-DD36-45A5-AA5C-F544D009F311}" srcOrd="10" destOrd="0" presId="urn:microsoft.com/office/officeart/2008/layout/RadialCluster"/>
    <dgm:cxn modelId="{748DCC13-711F-4467-8114-8953E6EE4F95}" type="presParOf" srcId="{5F29E16B-9103-4A63-A4A1-1D3CF300C747}" destId="{B1B8B0F3-4E84-4D47-8EBC-882CFF2B95E7}" srcOrd="11" destOrd="0" presId="urn:microsoft.com/office/officeart/2008/layout/RadialCluster"/>
    <dgm:cxn modelId="{8FF4869F-C75E-4796-B72C-F5314F58D60F}" type="presParOf" srcId="{5F29E16B-9103-4A63-A4A1-1D3CF300C747}" destId="{C5A33A33-9452-4C42-B340-C29846535B0D}" srcOrd="12" destOrd="0" presId="urn:microsoft.com/office/officeart/2008/layout/RadialCluster"/>
    <dgm:cxn modelId="{76EBA1BF-C9D8-471D-9F8B-2B0557CF2574}" type="presParOf" srcId="{5F29E16B-9103-4A63-A4A1-1D3CF300C747}" destId="{D47B97D1-2F02-40EC-B251-90FE0449C5EE}" srcOrd="13" destOrd="0" presId="urn:microsoft.com/office/officeart/2008/layout/RadialCluster"/>
    <dgm:cxn modelId="{3251F7C7-F9C5-4060-BEBE-982628EC1015}" type="presParOf" srcId="{5F29E16B-9103-4A63-A4A1-1D3CF300C747}" destId="{B68A019E-D3AF-4955-A337-CD7B23522EB5}"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CBA740-9AEF-427A-8517-FD6F318A27A4}" type="doc">
      <dgm:prSet loTypeId="urn:microsoft.com/office/officeart/2005/8/layout/orgChart1" loCatId="hierarchy" qsTypeId="urn:microsoft.com/office/officeart/2005/8/quickstyle/simple4" qsCatId="simple" csTypeId="urn:microsoft.com/office/officeart/2005/8/colors/accent3_5" csCatId="accent3" phldr="1"/>
      <dgm:spPr/>
      <dgm:t>
        <a:bodyPr/>
        <a:lstStyle/>
        <a:p>
          <a:endParaRPr lang="en-US"/>
        </a:p>
      </dgm:t>
    </dgm:pt>
    <dgm:pt modelId="{DF478D8B-29BA-4E4A-ABC7-4F61E224E236}">
      <dgm:prSet phldrT="[Text]" custT="1"/>
      <dgm:spPr>
        <a:xfrm>
          <a:off x="2376262" y="646"/>
          <a:ext cx="3240363" cy="550047"/>
        </a:xfrm>
        <a:solidFill>
          <a:srgbClr val="9BBB59">
            <a:lumMod val="60000"/>
            <a:lumOff val="40000"/>
          </a:srgbClr>
        </a:solidFill>
        <a:ln>
          <a:noFill/>
        </a:ln>
        <a:effectLst>
          <a:outerShdw blurRad="40000" dist="23000" dir="5400000" rotWithShape="0">
            <a:srgbClr val="000000">
              <a:alpha val="35000"/>
            </a:srgbClr>
          </a:outerShdw>
        </a:effectLst>
      </dgm:spPr>
      <dgm:t>
        <a:bodyPr/>
        <a:lstStyle/>
        <a:p>
          <a:r>
            <a:rPr lang="en-US" sz="1800" b="1" dirty="0">
              <a:solidFill>
                <a:sysClr val="windowText" lastClr="000000"/>
              </a:solidFill>
              <a:latin typeface="Calibri"/>
              <a:ea typeface="+mn-ea"/>
              <a:cs typeface="+mn-cs"/>
            </a:rPr>
            <a:t>Occupational Shortages and Skills Gaps</a:t>
          </a:r>
        </a:p>
      </dgm:t>
    </dgm:pt>
    <dgm:pt modelId="{67EBDEA3-169D-4FBE-B655-84FB3C3CB3C2}" type="parTrans" cxnId="{788B256B-0980-488E-930A-638D6353B150}">
      <dgm:prSet/>
      <dgm:spPr/>
      <dgm:t>
        <a:bodyPr/>
        <a:lstStyle/>
        <a:p>
          <a:endParaRPr lang="en-US"/>
        </a:p>
      </dgm:t>
    </dgm:pt>
    <dgm:pt modelId="{996630AA-D257-4C18-B579-CAF4A0A3778A}" type="sibTrans" cxnId="{788B256B-0980-488E-930A-638D6353B150}">
      <dgm:prSet/>
      <dgm:spPr/>
      <dgm:t>
        <a:bodyPr/>
        <a:lstStyle/>
        <a:p>
          <a:endParaRPr lang="en-US"/>
        </a:p>
      </dgm:t>
    </dgm:pt>
    <dgm:pt modelId="{2F9D5E72-CD00-4BE7-85A3-1861F4470180}">
      <dgm:prSet phldrT="[Text]" custT="1"/>
      <dgm:spPr>
        <a:xfrm>
          <a:off x="72007" y="781713"/>
          <a:ext cx="1809964" cy="3505052"/>
        </a:xfrm>
        <a:solidFill>
          <a:srgbClr val="F79646">
            <a:lumMod val="20000"/>
            <a:lumOff val="80000"/>
          </a:srgbClr>
        </a:solidFill>
        <a:ln>
          <a:noFill/>
        </a:ln>
        <a:effectLst>
          <a:outerShdw blurRad="40000" dist="23000" dir="5400000" rotWithShape="0">
            <a:srgbClr val="000000">
              <a:alpha val="35000"/>
            </a:srgbClr>
          </a:outerShdw>
        </a:effectLst>
      </dgm:spPr>
      <dgm:t>
        <a:bodyPr/>
        <a:lstStyle/>
        <a:p>
          <a:endParaRPr lang="en-US" sz="900" b="1" dirty="0">
            <a:solidFill>
              <a:sysClr val="window" lastClr="FFFFFF"/>
            </a:solidFill>
            <a:latin typeface="Calibri"/>
            <a:ea typeface="+mn-ea"/>
            <a:cs typeface="+mn-cs"/>
          </a:endParaRPr>
        </a:p>
        <a:p>
          <a:endParaRPr lang="en-US" sz="1000" b="1" dirty="0">
            <a:solidFill>
              <a:sysClr val="window" lastClr="FFFFFF"/>
            </a:solidFill>
            <a:latin typeface="Calibri"/>
            <a:ea typeface="+mn-ea"/>
            <a:cs typeface="+mn-cs"/>
          </a:endParaRPr>
        </a:p>
        <a:p>
          <a:r>
            <a:rPr lang="en-US" sz="1400" b="1" dirty="0">
              <a:solidFill>
                <a:sysClr val="windowText" lastClr="000000"/>
              </a:solidFill>
              <a:latin typeface="Calibri"/>
              <a:ea typeface="+mn-ea"/>
              <a:cs typeface="+mn-cs"/>
            </a:rPr>
            <a:t>Occupational shortages and skills gaps</a:t>
          </a:r>
        </a:p>
        <a:p>
          <a:endParaRPr lang="en-ZA" sz="1400" b="0" dirty="0">
            <a:solidFill>
              <a:sysClr val="windowText" lastClr="000000"/>
            </a:solidFill>
            <a:latin typeface="Calibri"/>
            <a:ea typeface="+mn-ea"/>
            <a:cs typeface="+mn-cs"/>
          </a:endParaRPr>
        </a:p>
        <a:p>
          <a:r>
            <a:rPr lang="en-US" sz="1400" b="0" dirty="0">
              <a:solidFill>
                <a:sysClr val="windowText" lastClr="000000"/>
              </a:solidFill>
              <a:latin typeface="Calibri"/>
              <a:ea typeface="+mn-ea"/>
              <a:cs typeface="+mn-cs"/>
            </a:rPr>
            <a:t>What occupations are HARD-TO-FILL VACANCIES? (It takes longer than 12 months to fill the position)</a:t>
          </a:r>
        </a:p>
        <a:p>
          <a:endParaRPr lang="en-US" sz="1400" b="0" dirty="0">
            <a:solidFill>
              <a:sysClr val="windowText" lastClr="000000"/>
            </a:solidFill>
            <a:latin typeface="Calibri"/>
            <a:ea typeface="+mn-ea"/>
            <a:cs typeface="+mn-cs"/>
          </a:endParaRPr>
        </a:p>
        <a:p>
          <a:r>
            <a:rPr lang="en-US" sz="1400" b="0" dirty="0">
              <a:solidFill>
                <a:sysClr val="windowText" lastClr="000000"/>
              </a:solidFill>
              <a:latin typeface="Calibri"/>
              <a:ea typeface="+mn-ea"/>
              <a:cs typeface="+mn-cs"/>
            </a:rPr>
            <a:t>How many  of these occupations are HTFVs?</a:t>
          </a:r>
        </a:p>
        <a:p>
          <a:endParaRPr lang="en-US" sz="1400" b="0" dirty="0">
            <a:solidFill>
              <a:sysClr val="windowText" lastClr="000000"/>
            </a:solidFill>
            <a:latin typeface="Calibri"/>
            <a:ea typeface="+mn-ea"/>
            <a:cs typeface="+mn-cs"/>
          </a:endParaRPr>
        </a:p>
        <a:p>
          <a:r>
            <a:rPr lang="en-US" sz="1400" b="0" dirty="0">
              <a:solidFill>
                <a:sysClr val="windowText" lastClr="000000"/>
              </a:solidFill>
              <a:latin typeface="Calibri"/>
              <a:ea typeface="+mn-ea"/>
              <a:cs typeface="+mn-cs"/>
            </a:rPr>
            <a:t>Why are these occupations hard-to-fill? Reasons (are they skills-related HTFVs or non-skills related HTFVs?)</a:t>
          </a:r>
        </a:p>
        <a:p>
          <a:endParaRPr lang="en-US" sz="1400" b="0" dirty="0">
            <a:solidFill>
              <a:sysClr val="windowText" lastClr="000000"/>
            </a:solidFill>
            <a:latin typeface="Calibri"/>
            <a:ea typeface="+mn-ea"/>
            <a:cs typeface="+mn-cs"/>
          </a:endParaRPr>
        </a:p>
        <a:p>
          <a:r>
            <a:rPr lang="en-US" sz="1400" b="0" dirty="0">
              <a:solidFill>
                <a:sysClr val="windowText" lastClr="000000"/>
              </a:solidFill>
              <a:latin typeface="Calibri"/>
              <a:ea typeface="+mn-ea"/>
              <a:cs typeface="+mn-cs"/>
            </a:rPr>
            <a:t>What are the major SKILLS GAPS in your sector at the major occupational level?</a:t>
          </a:r>
        </a:p>
        <a:p>
          <a:endParaRPr lang="en-US" sz="1100" b="1" dirty="0">
            <a:solidFill>
              <a:sysClr val="windowText" lastClr="000000"/>
            </a:solidFill>
            <a:latin typeface="Calibri"/>
            <a:ea typeface="+mn-ea"/>
            <a:cs typeface="+mn-cs"/>
          </a:endParaRPr>
        </a:p>
      </dgm:t>
    </dgm:pt>
    <dgm:pt modelId="{021EDDD1-9CA1-401D-BFA9-8D07656D0964}" type="parTrans" cxnId="{FC955F85-1BC9-4095-8945-469111AFEEBD}">
      <dgm:prSet>
        <dgm:style>
          <a:lnRef idx="2">
            <a:schemeClr val="accent3"/>
          </a:lnRef>
          <a:fillRef idx="0">
            <a:schemeClr val="accent3"/>
          </a:fillRef>
          <a:effectRef idx="1">
            <a:schemeClr val="accent3"/>
          </a:effectRef>
          <a:fontRef idx="minor">
            <a:schemeClr val="tx1"/>
          </a:fontRef>
        </dgm:style>
      </dgm:prSet>
      <dgm:spPr>
        <a:xfrm>
          <a:off x="976990" y="550693"/>
          <a:ext cx="3019453" cy="231020"/>
        </a:xfrm>
        <a:noFill/>
        <a:ln w="25400" cap="flat" cmpd="sng" algn="ctr">
          <a:solidFill>
            <a:srgbClr val="9BBB59"/>
          </a:solidFill>
          <a:prstDash val="solid"/>
        </a:ln>
        <a:effectLst>
          <a:outerShdw blurRad="40000" dist="20000" dir="5400000" rotWithShape="0">
            <a:srgbClr val="000000">
              <a:alpha val="38000"/>
            </a:srgbClr>
          </a:outerShdw>
        </a:effectLst>
      </dgm:spPr>
      <dgm:t>
        <a:bodyPr/>
        <a:lstStyle/>
        <a:p>
          <a:endParaRPr lang="en-US" b="0"/>
        </a:p>
      </dgm:t>
    </dgm:pt>
    <dgm:pt modelId="{03293314-CADF-47E6-8D1B-0D408825874D}" type="sibTrans" cxnId="{FC955F85-1BC9-4095-8945-469111AFEEBD}">
      <dgm:prSet/>
      <dgm:spPr/>
      <dgm:t>
        <a:bodyPr/>
        <a:lstStyle/>
        <a:p>
          <a:endParaRPr lang="en-US"/>
        </a:p>
      </dgm:t>
    </dgm:pt>
    <dgm:pt modelId="{24B02130-B99D-4AD9-91BD-0BD267A8A778}">
      <dgm:prSet phldrT="[Text]" custT="1"/>
      <dgm:spPr>
        <a:xfrm>
          <a:off x="2112992" y="781713"/>
          <a:ext cx="1476349" cy="2394891"/>
        </a:xfrm>
        <a:solidFill>
          <a:srgbClr val="F79646">
            <a:lumMod val="20000"/>
            <a:lumOff val="80000"/>
          </a:srgbClr>
        </a:solidFill>
        <a:ln>
          <a:noFill/>
        </a:ln>
        <a:effectLst>
          <a:outerShdw blurRad="40000" dist="23000" dir="5400000" rotWithShape="0">
            <a:srgbClr val="000000">
              <a:alpha val="35000"/>
            </a:srgbClr>
          </a:outerShdw>
        </a:effectLst>
      </dgm:spPr>
      <dgm:t>
        <a:bodyPr/>
        <a:lstStyle/>
        <a:p>
          <a:r>
            <a:rPr lang="en-US" sz="1400" b="1" dirty="0">
              <a:solidFill>
                <a:sysClr val="windowText" lastClr="000000"/>
              </a:solidFill>
              <a:latin typeface="Calibri"/>
              <a:ea typeface="+mn-ea"/>
              <a:cs typeface="+mn-cs"/>
            </a:rPr>
            <a:t>Extent and nature of Supply</a:t>
          </a:r>
        </a:p>
        <a:p>
          <a:r>
            <a:rPr lang="en-ZA" sz="1400" b="0" dirty="0">
              <a:solidFill>
                <a:sysClr val="windowText" lastClr="000000"/>
              </a:solidFill>
              <a:latin typeface="Calibri"/>
              <a:ea typeface="+mn-ea"/>
              <a:cs typeface="+mn-cs"/>
            </a:rPr>
            <a:t>What is the extent of occupational </a:t>
          </a:r>
        </a:p>
        <a:p>
          <a:r>
            <a:rPr lang="en-ZA" sz="1400" b="0" dirty="0">
              <a:solidFill>
                <a:sysClr val="windowText" lastClr="000000"/>
              </a:solidFill>
              <a:latin typeface="Calibri"/>
              <a:ea typeface="+mn-ea"/>
              <a:cs typeface="+mn-cs"/>
            </a:rPr>
            <a:t> supply in the sector?</a:t>
          </a:r>
        </a:p>
        <a:p>
          <a:r>
            <a:rPr lang="en-ZA" sz="1400" dirty="0">
              <a:solidFill>
                <a:sysClr val="windowText" lastClr="000000"/>
              </a:solidFill>
              <a:latin typeface="Calibri"/>
              <a:ea typeface="+mn-ea"/>
              <a:cs typeface="+mn-cs"/>
            </a:rPr>
            <a:t>What is the state of education and training provision?</a:t>
          </a:r>
        </a:p>
        <a:p>
          <a:r>
            <a:rPr lang="en-ZA" sz="1400" dirty="0">
              <a:solidFill>
                <a:sysClr val="windowText" lastClr="000000"/>
              </a:solidFill>
              <a:latin typeface="Calibri"/>
              <a:ea typeface="+mn-ea"/>
              <a:cs typeface="+mn-cs"/>
            </a:rPr>
            <a:t>What supply problems are firms experiencing</a:t>
          </a:r>
          <a:r>
            <a:rPr lang="en-ZA" sz="1200" dirty="0">
              <a:solidFill>
                <a:sysClr val="windowText" lastClr="000000"/>
              </a:solidFill>
              <a:latin typeface="Calibri"/>
              <a:ea typeface="+mn-ea"/>
              <a:cs typeface="+mn-cs"/>
            </a:rPr>
            <a:t>?</a:t>
          </a:r>
          <a:endParaRPr lang="en-US" sz="1200" b="1" dirty="0">
            <a:solidFill>
              <a:sysClr val="windowText" lastClr="000000"/>
            </a:solidFill>
            <a:latin typeface="Calibri"/>
            <a:ea typeface="+mn-ea"/>
            <a:cs typeface="+mn-cs"/>
          </a:endParaRPr>
        </a:p>
      </dgm:t>
    </dgm:pt>
    <dgm:pt modelId="{B2FDC417-A9A4-4C30-9BA6-C999CACA62DE}" type="parTrans" cxnId="{62ED70A3-47A0-472A-98AC-AF4346647603}">
      <dgm:prSet/>
      <dgm:spPr>
        <a:xfrm>
          <a:off x="2851167" y="550693"/>
          <a:ext cx="1145276" cy="231020"/>
        </a:xfrm>
        <a:noFill/>
        <a:ln w="9525" cap="flat" cmpd="sng" algn="ctr">
          <a:solidFill>
            <a:srgbClr val="9BBB59">
              <a:tint val="90000"/>
              <a:hueOff val="0"/>
              <a:satOff val="0"/>
              <a:lumOff val="0"/>
              <a:alphaOff val="0"/>
            </a:srgbClr>
          </a:solidFill>
          <a:prstDash val="solid"/>
        </a:ln>
        <a:effectLst/>
      </dgm:spPr>
      <dgm:t>
        <a:bodyPr/>
        <a:lstStyle/>
        <a:p>
          <a:endParaRPr lang="en-US"/>
        </a:p>
      </dgm:t>
    </dgm:pt>
    <dgm:pt modelId="{920B7ACB-0F86-4A39-A61E-EFB28C269F9B}" type="sibTrans" cxnId="{62ED70A3-47A0-472A-98AC-AF4346647603}">
      <dgm:prSet/>
      <dgm:spPr/>
      <dgm:t>
        <a:bodyPr/>
        <a:lstStyle/>
        <a:p>
          <a:endParaRPr lang="en-US"/>
        </a:p>
      </dgm:t>
    </dgm:pt>
    <dgm:pt modelId="{8A3EFB14-9F9A-476F-872F-AD833321D498}">
      <dgm:prSet custT="1">
        <dgm:style>
          <a:lnRef idx="2">
            <a:schemeClr val="accent1"/>
          </a:lnRef>
          <a:fillRef idx="1">
            <a:schemeClr val="lt1"/>
          </a:fillRef>
          <a:effectRef idx="0">
            <a:schemeClr val="accent1"/>
          </a:effectRef>
          <a:fontRef idx="minor">
            <a:schemeClr val="dk1"/>
          </a:fontRef>
        </dgm:style>
      </dgm:prSet>
      <dgm:spPr>
        <a:xfrm>
          <a:off x="5483530" y="781713"/>
          <a:ext cx="2437349" cy="4186192"/>
        </a:xfrm>
        <a:solidFill>
          <a:schemeClr val="accent2">
            <a:lumMod val="20000"/>
            <a:lumOff val="80000"/>
          </a:schemeClr>
        </a:solidFill>
        <a:ln w="25400" cap="flat" cmpd="sng" algn="ctr">
          <a:solidFill>
            <a:srgbClr val="4F81BD"/>
          </a:solidFill>
          <a:prstDash val="solid"/>
        </a:ln>
        <a:effectLst/>
      </dgm:spPr>
      <dgm:t>
        <a:bodyPr anchor="t"/>
        <a:lstStyle/>
        <a:p>
          <a:endParaRPr lang="en-US" sz="900" dirty="0">
            <a:solidFill>
              <a:sysClr val="window" lastClr="FFFFFF"/>
            </a:solidFill>
            <a:latin typeface="Calibri"/>
            <a:ea typeface="+mn-ea"/>
            <a:cs typeface="+mn-cs"/>
          </a:endParaRPr>
        </a:p>
        <a:p>
          <a:r>
            <a:rPr lang="en-GB" sz="1400" b="1" dirty="0">
              <a:solidFill>
                <a:sysClr val="windowText" lastClr="000000"/>
              </a:solidFill>
              <a:latin typeface="Calibri"/>
              <a:ea typeface="+mn-ea"/>
              <a:cs typeface="+mn-cs"/>
            </a:rPr>
            <a:t>Sectoral Priority Occupation and Interventions</a:t>
          </a:r>
          <a:endParaRPr lang="en-US" sz="1400" b="1" dirty="0">
            <a:solidFill>
              <a:sysClr val="windowText" lastClr="000000"/>
            </a:solidFill>
            <a:latin typeface="Calibri"/>
            <a:ea typeface="+mn-ea"/>
            <a:cs typeface="+mn-cs"/>
          </a:endParaRPr>
        </a:p>
        <a:p>
          <a:r>
            <a:rPr lang="en-US" sz="1400" dirty="0">
              <a:solidFill>
                <a:sysClr val="windowText" lastClr="000000"/>
              </a:solidFill>
              <a:latin typeface="Calibri"/>
              <a:ea typeface="+mn-ea"/>
              <a:cs typeface="+mn-cs"/>
            </a:rPr>
            <a:t>What methods did the SETA employ in identifying occupations in the </a:t>
          </a:r>
          <a:r>
            <a:rPr lang="en-GB" sz="1400" dirty="0">
              <a:solidFill>
                <a:sysClr val="windowText" lastClr="000000"/>
              </a:solidFill>
              <a:latin typeface="Calibri"/>
              <a:ea typeface="+mn-ea"/>
              <a:cs typeface="+mn-cs"/>
            </a:rPr>
            <a:t>Sectoral Priority Occupation and Interventions</a:t>
          </a:r>
          <a:r>
            <a:rPr lang="en-US" sz="1400" dirty="0">
              <a:solidFill>
                <a:sysClr val="windowText" lastClr="000000"/>
              </a:solidFill>
              <a:latin typeface="Calibri"/>
              <a:ea typeface="+mn-ea"/>
              <a:cs typeface="+mn-cs"/>
            </a:rPr>
            <a:t>? (a small summary of the methodology)</a:t>
          </a:r>
        </a:p>
        <a:p>
          <a:r>
            <a:rPr lang="en-US" sz="1400" dirty="0">
              <a:solidFill>
                <a:sysClr val="windowText" lastClr="000000"/>
              </a:solidFill>
              <a:latin typeface="Calibri"/>
              <a:ea typeface="+mn-ea"/>
              <a:cs typeface="+mn-cs"/>
            </a:rPr>
            <a:t>What informed the interventions indicated in the SETA </a:t>
          </a:r>
          <a:r>
            <a:rPr lang="en-GB" sz="1400" dirty="0">
              <a:solidFill>
                <a:sysClr val="windowText" lastClr="000000"/>
              </a:solidFill>
              <a:latin typeface="Calibri"/>
              <a:ea typeface="+mn-ea"/>
              <a:cs typeface="+mn-cs"/>
            </a:rPr>
            <a:t>Sectoral Priority Occupation and Interventions</a:t>
          </a:r>
          <a:r>
            <a:rPr lang="en-US" sz="1400" dirty="0">
              <a:solidFill>
                <a:sysClr val="windowText" lastClr="000000"/>
              </a:solidFill>
              <a:latin typeface="Calibri"/>
              <a:ea typeface="+mn-ea"/>
              <a:cs typeface="+mn-cs"/>
            </a:rPr>
            <a:t>? </a:t>
          </a:r>
        </a:p>
        <a:p>
          <a:r>
            <a:rPr lang="en-US" sz="1400" dirty="0">
              <a:solidFill>
                <a:sysClr val="windowText" lastClr="000000"/>
              </a:solidFill>
              <a:latin typeface="Calibri"/>
              <a:ea typeface="+mn-ea"/>
              <a:cs typeface="+mn-cs"/>
            </a:rPr>
            <a:t>What are the envisaged outcomes from the identified interventions? </a:t>
          </a:r>
        </a:p>
        <a:p>
          <a:r>
            <a:rPr lang="en-US" sz="1400" dirty="0">
              <a:solidFill>
                <a:sysClr val="windowText" lastClr="000000"/>
              </a:solidFill>
              <a:latin typeface="Calibri"/>
              <a:ea typeface="+mn-ea"/>
              <a:cs typeface="+mn-cs"/>
            </a:rPr>
            <a:t>What consultative processes did the SETA use to arrive at the occupations identified in the </a:t>
          </a:r>
          <a:r>
            <a:rPr lang="en-GB" sz="1400" dirty="0">
              <a:solidFill>
                <a:sysClr val="windowText" lastClr="000000"/>
              </a:solidFill>
              <a:latin typeface="Calibri"/>
              <a:ea typeface="+mn-ea"/>
              <a:cs typeface="+mn-cs"/>
            </a:rPr>
            <a:t>Sectoral Priority Occupation and Interventions</a:t>
          </a:r>
          <a:r>
            <a:rPr lang="en-US" sz="1400" dirty="0">
              <a:solidFill>
                <a:sysClr val="windowText" lastClr="000000"/>
              </a:solidFill>
              <a:latin typeface="Calibri"/>
              <a:ea typeface="+mn-ea"/>
              <a:cs typeface="+mn-cs"/>
            </a:rPr>
            <a:t>? </a:t>
          </a:r>
        </a:p>
        <a:p>
          <a:r>
            <a:rPr lang="en-US" sz="1400" dirty="0">
              <a:solidFill>
                <a:sysClr val="windowText" lastClr="000000"/>
              </a:solidFill>
              <a:latin typeface="Calibri"/>
              <a:ea typeface="+mn-ea"/>
              <a:cs typeface="+mn-cs"/>
            </a:rPr>
            <a:t>What are the main findings that informed the </a:t>
          </a:r>
          <a:r>
            <a:rPr lang="en-GB" sz="1400" dirty="0">
              <a:solidFill>
                <a:sysClr val="windowText" lastClr="000000"/>
              </a:solidFill>
              <a:latin typeface="Calibri"/>
              <a:ea typeface="+mn-ea"/>
              <a:cs typeface="+mn-cs"/>
            </a:rPr>
            <a:t>Sectoral Priority Occupation and Interventions</a:t>
          </a:r>
          <a:r>
            <a:rPr lang="en-US" sz="1400" dirty="0">
              <a:solidFill>
                <a:sysClr val="windowText" lastClr="000000"/>
              </a:solidFill>
              <a:latin typeface="Calibri"/>
              <a:ea typeface="+mn-ea"/>
              <a:cs typeface="+mn-cs"/>
            </a:rPr>
            <a:t>? </a:t>
          </a:r>
        </a:p>
        <a:p>
          <a:r>
            <a:rPr lang="en-US" sz="1400" dirty="0">
              <a:solidFill>
                <a:sysClr val="windowText" lastClr="000000"/>
              </a:solidFill>
              <a:latin typeface="Calibri"/>
              <a:ea typeface="+mn-ea"/>
              <a:cs typeface="+mn-cs"/>
            </a:rPr>
            <a:t>What informed the quantities indicated in the SETA </a:t>
          </a:r>
          <a:r>
            <a:rPr lang="en-GB" sz="1400" dirty="0">
              <a:solidFill>
                <a:sysClr val="windowText" lastClr="000000"/>
              </a:solidFill>
              <a:latin typeface="Calibri"/>
              <a:ea typeface="+mn-ea"/>
              <a:cs typeface="+mn-cs"/>
            </a:rPr>
            <a:t>Sectoral Priority Occupation and Interventions</a:t>
          </a:r>
          <a:r>
            <a:rPr lang="en-US" sz="1400" dirty="0">
              <a:solidFill>
                <a:sysClr val="windowText" lastClr="000000"/>
              </a:solidFill>
              <a:latin typeface="Calibri"/>
              <a:ea typeface="+mn-ea"/>
              <a:cs typeface="+mn-cs"/>
            </a:rPr>
            <a:t>? </a:t>
          </a:r>
        </a:p>
        <a:p>
          <a:r>
            <a:rPr lang="en-US" sz="1400" dirty="0">
              <a:solidFill>
                <a:sysClr val="windowText" lastClr="000000"/>
              </a:solidFill>
              <a:latin typeface="Calibri"/>
              <a:ea typeface="+mn-ea"/>
              <a:cs typeface="+mn-cs"/>
            </a:rPr>
            <a:t>Is the SETA </a:t>
          </a:r>
          <a:r>
            <a:rPr lang="en-GB" sz="1400" dirty="0">
              <a:solidFill>
                <a:sysClr val="windowText" lastClr="000000"/>
              </a:solidFill>
              <a:latin typeface="Calibri"/>
              <a:ea typeface="+mn-ea"/>
              <a:cs typeface="+mn-cs"/>
            </a:rPr>
            <a:t>Sectoral Priority Occupation and Interventions</a:t>
          </a:r>
          <a:r>
            <a:rPr lang="en-US" sz="1400" dirty="0">
              <a:solidFill>
                <a:sysClr val="windowText" lastClr="000000"/>
              </a:solidFill>
              <a:latin typeface="Calibri"/>
              <a:ea typeface="+mn-ea"/>
              <a:cs typeface="+mn-cs"/>
            </a:rPr>
            <a:t> ranked, in order of priority? If so, what informed the ranking of occupations indicated in the SETA </a:t>
          </a:r>
          <a:r>
            <a:rPr lang="en-GB" sz="1400" dirty="0">
              <a:solidFill>
                <a:sysClr val="windowText" lastClr="000000"/>
              </a:solidFill>
              <a:latin typeface="Calibri"/>
              <a:ea typeface="+mn-ea"/>
              <a:cs typeface="+mn-cs"/>
            </a:rPr>
            <a:t>Sectoral Priority Occupation and Interventions</a:t>
          </a:r>
          <a:r>
            <a:rPr lang="en-US" sz="1400" dirty="0">
              <a:solidFill>
                <a:sysClr val="windowText" lastClr="000000"/>
              </a:solidFill>
              <a:latin typeface="Calibri"/>
              <a:ea typeface="+mn-ea"/>
              <a:cs typeface="+mn-cs"/>
            </a:rPr>
            <a:t>? </a:t>
          </a:r>
        </a:p>
        <a:p>
          <a:endParaRPr lang="en-US" sz="1200" dirty="0">
            <a:solidFill>
              <a:sysClr val="window" lastClr="FFFFFF"/>
            </a:solidFill>
            <a:latin typeface="Calibri"/>
            <a:ea typeface="+mn-ea"/>
            <a:cs typeface="+mn-cs"/>
          </a:endParaRPr>
        </a:p>
      </dgm:t>
    </dgm:pt>
    <dgm:pt modelId="{FFEA9FD1-AE9B-4695-8565-7ADC5B992955}" type="parTrans" cxnId="{DD0058DF-11F6-472E-A749-8BCC605A4B1B}">
      <dgm:prSet>
        <dgm:style>
          <a:lnRef idx="2">
            <a:schemeClr val="accent3"/>
          </a:lnRef>
          <a:fillRef idx="0">
            <a:schemeClr val="accent3"/>
          </a:fillRef>
          <a:effectRef idx="1">
            <a:schemeClr val="accent3"/>
          </a:effectRef>
          <a:fontRef idx="minor">
            <a:schemeClr val="tx1"/>
          </a:fontRef>
        </dgm:style>
      </dgm:prSet>
      <dgm:spPr>
        <a:xfrm>
          <a:off x="3996444" y="550693"/>
          <a:ext cx="2705761" cy="231020"/>
        </a:xfrm>
        <a:noFill/>
        <a:ln w="25400" cap="flat" cmpd="sng" algn="ctr">
          <a:solidFill>
            <a:srgbClr val="9BBB59"/>
          </a:solidFill>
          <a:prstDash val="solid"/>
        </a:ln>
        <a:effectLst>
          <a:outerShdw blurRad="40000" dist="20000" dir="5400000" rotWithShape="0">
            <a:srgbClr val="000000">
              <a:alpha val="38000"/>
            </a:srgbClr>
          </a:outerShdw>
        </a:effectLst>
      </dgm:spPr>
      <dgm:t>
        <a:bodyPr/>
        <a:lstStyle/>
        <a:p>
          <a:endParaRPr lang="en-US"/>
        </a:p>
      </dgm:t>
    </dgm:pt>
    <dgm:pt modelId="{E6BAF179-0EF8-4204-B014-054EBA9096E5}" type="sibTrans" cxnId="{DD0058DF-11F6-472E-A749-8BCC605A4B1B}">
      <dgm:prSet/>
      <dgm:spPr/>
      <dgm:t>
        <a:bodyPr/>
        <a:lstStyle/>
        <a:p>
          <a:endParaRPr lang="en-US"/>
        </a:p>
      </dgm:t>
    </dgm:pt>
    <dgm:pt modelId="{4C89406B-8782-41D5-9DCA-8FFDE66E5AFA}" type="pres">
      <dgm:prSet presAssocID="{76CBA740-9AEF-427A-8517-FD6F318A27A4}" presName="hierChild1" presStyleCnt="0">
        <dgm:presLayoutVars>
          <dgm:orgChart val="1"/>
          <dgm:chPref val="1"/>
          <dgm:dir/>
          <dgm:animOne val="branch"/>
          <dgm:animLvl val="lvl"/>
          <dgm:resizeHandles/>
        </dgm:presLayoutVars>
      </dgm:prSet>
      <dgm:spPr/>
    </dgm:pt>
    <dgm:pt modelId="{B153F2CB-67C6-4572-9F71-822A498A191C}" type="pres">
      <dgm:prSet presAssocID="{DF478D8B-29BA-4E4A-ABC7-4F61E224E236}" presName="hierRoot1" presStyleCnt="0">
        <dgm:presLayoutVars>
          <dgm:hierBranch val="init"/>
        </dgm:presLayoutVars>
      </dgm:prSet>
      <dgm:spPr/>
    </dgm:pt>
    <dgm:pt modelId="{B573B7D5-D9F3-436F-B8A3-460B667E7114}" type="pres">
      <dgm:prSet presAssocID="{DF478D8B-29BA-4E4A-ABC7-4F61E224E236}" presName="rootComposite1" presStyleCnt="0"/>
      <dgm:spPr/>
    </dgm:pt>
    <dgm:pt modelId="{D9F7D4B7-69CF-4985-B3FC-B9355FA877F1}" type="pres">
      <dgm:prSet presAssocID="{DF478D8B-29BA-4E4A-ABC7-4F61E224E236}" presName="rootText1" presStyleLbl="node0" presStyleIdx="0" presStyleCnt="1" custScaleX="294553">
        <dgm:presLayoutVars>
          <dgm:chPref val="3"/>
        </dgm:presLayoutVars>
      </dgm:prSet>
      <dgm:spPr>
        <a:prstGeom prst="rect">
          <a:avLst/>
        </a:prstGeom>
      </dgm:spPr>
    </dgm:pt>
    <dgm:pt modelId="{4E9CDEF8-CA57-4685-A2DD-33D5ADA2FFAB}" type="pres">
      <dgm:prSet presAssocID="{DF478D8B-29BA-4E4A-ABC7-4F61E224E236}" presName="rootConnector1" presStyleLbl="node1" presStyleIdx="0" presStyleCnt="0"/>
      <dgm:spPr/>
    </dgm:pt>
    <dgm:pt modelId="{69E20D3C-1579-4E3F-8D12-F4678A72017C}" type="pres">
      <dgm:prSet presAssocID="{DF478D8B-29BA-4E4A-ABC7-4F61E224E236}" presName="hierChild2" presStyleCnt="0"/>
      <dgm:spPr/>
    </dgm:pt>
    <dgm:pt modelId="{C1EE5D5C-3D05-40CE-BF19-2BB672446436}" type="pres">
      <dgm:prSet presAssocID="{021EDDD1-9CA1-401D-BFA9-8D07656D0964}" presName="Name37" presStyleLbl="parChTrans1D2" presStyleIdx="0" presStyleCnt="3"/>
      <dgm:spPr>
        <a:custGeom>
          <a:avLst/>
          <a:gdLst/>
          <a:ahLst/>
          <a:cxnLst/>
          <a:rect l="0" t="0" r="0" b="0"/>
          <a:pathLst>
            <a:path>
              <a:moveTo>
                <a:pt x="2384357" y="0"/>
              </a:moveTo>
              <a:lnTo>
                <a:pt x="2384357" y="116332"/>
              </a:lnTo>
              <a:lnTo>
                <a:pt x="0" y="116332"/>
              </a:lnTo>
              <a:lnTo>
                <a:pt x="0" y="232664"/>
              </a:lnTo>
            </a:path>
          </a:pathLst>
        </a:custGeom>
      </dgm:spPr>
    </dgm:pt>
    <dgm:pt modelId="{3B7C73B2-C459-4D8F-9790-56A065CD114F}" type="pres">
      <dgm:prSet presAssocID="{2F9D5E72-CD00-4BE7-85A3-1861F4470180}" presName="hierRoot2" presStyleCnt="0">
        <dgm:presLayoutVars>
          <dgm:hierBranch val="init"/>
        </dgm:presLayoutVars>
      </dgm:prSet>
      <dgm:spPr/>
    </dgm:pt>
    <dgm:pt modelId="{388D58CD-C32F-46F4-8D44-57BB4BC3DCAB}" type="pres">
      <dgm:prSet presAssocID="{2F9D5E72-CD00-4BE7-85A3-1861F4470180}" presName="rootComposite" presStyleCnt="0"/>
      <dgm:spPr/>
    </dgm:pt>
    <dgm:pt modelId="{779A5BFB-445A-4098-BDC5-8F6D745995B2}" type="pres">
      <dgm:prSet presAssocID="{2F9D5E72-CD00-4BE7-85A3-1861F4470180}" presName="rootText" presStyleLbl="node2" presStyleIdx="0" presStyleCnt="3" custScaleX="257646" custScaleY="813590" custLinFactNeighborX="-84542" custLinFactNeighborY="32807">
        <dgm:presLayoutVars>
          <dgm:chPref val="3"/>
        </dgm:presLayoutVars>
      </dgm:prSet>
      <dgm:spPr>
        <a:prstGeom prst="rect">
          <a:avLst/>
        </a:prstGeom>
      </dgm:spPr>
    </dgm:pt>
    <dgm:pt modelId="{5CEDE967-4375-4912-AAF7-744F92CACD96}" type="pres">
      <dgm:prSet presAssocID="{2F9D5E72-CD00-4BE7-85A3-1861F4470180}" presName="rootConnector" presStyleLbl="node2" presStyleIdx="0" presStyleCnt="3"/>
      <dgm:spPr/>
    </dgm:pt>
    <dgm:pt modelId="{806BB197-1D6A-4FA5-9ADA-89F602EF9B1F}" type="pres">
      <dgm:prSet presAssocID="{2F9D5E72-CD00-4BE7-85A3-1861F4470180}" presName="hierChild4" presStyleCnt="0"/>
      <dgm:spPr/>
    </dgm:pt>
    <dgm:pt modelId="{7ABA9B70-D6CF-4DCB-B7ED-1A7026E63C7E}" type="pres">
      <dgm:prSet presAssocID="{2F9D5E72-CD00-4BE7-85A3-1861F4470180}" presName="hierChild5" presStyleCnt="0"/>
      <dgm:spPr/>
    </dgm:pt>
    <dgm:pt modelId="{277BF943-B2F8-4FF3-88E7-33978088C27F}" type="pres">
      <dgm:prSet presAssocID="{B2FDC417-A9A4-4C30-9BA6-C999CACA62DE}" presName="Name37" presStyleLbl="parChTrans1D2" presStyleIdx="1" presStyleCnt="3"/>
      <dgm:spPr>
        <a:custGeom>
          <a:avLst/>
          <a:gdLst/>
          <a:ahLst/>
          <a:cxnLst/>
          <a:rect l="0" t="0" r="0" b="0"/>
          <a:pathLst>
            <a:path>
              <a:moveTo>
                <a:pt x="496838" y="0"/>
              </a:moveTo>
              <a:lnTo>
                <a:pt x="496838" y="116332"/>
              </a:lnTo>
              <a:lnTo>
                <a:pt x="0" y="116332"/>
              </a:lnTo>
              <a:lnTo>
                <a:pt x="0" y="232664"/>
              </a:lnTo>
            </a:path>
          </a:pathLst>
        </a:custGeom>
      </dgm:spPr>
    </dgm:pt>
    <dgm:pt modelId="{4C93F211-F974-460A-A46D-69FAFEEECB78}" type="pres">
      <dgm:prSet presAssocID="{24B02130-B99D-4AD9-91BD-0BD267A8A778}" presName="hierRoot2" presStyleCnt="0">
        <dgm:presLayoutVars>
          <dgm:hierBranch val="init"/>
        </dgm:presLayoutVars>
      </dgm:prSet>
      <dgm:spPr/>
    </dgm:pt>
    <dgm:pt modelId="{ABCDDCD9-7879-4692-8DCD-E993FEF0E1A7}" type="pres">
      <dgm:prSet presAssocID="{24B02130-B99D-4AD9-91BD-0BD267A8A778}" presName="rootComposite" presStyleCnt="0"/>
      <dgm:spPr/>
    </dgm:pt>
    <dgm:pt modelId="{16AF2883-D0F5-45AA-91C2-CC34D5BCF75E}" type="pres">
      <dgm:prSet presAssocID="{24B02130-B99D-4AD9-91BD-0BD267A8A778}" presName="rootText" presStyleLbl="node2" presStyleIdx="1" presStyleCnt="3" custScaleX="188819" custScaleY="450290" custLinFactNeighborX="-23838" custLinFactNeighborY="76922">
        <dgm:presLayoutVars>
          <dgm:chPref val="3"/>
        </dgm:presLayoutVars>
      </dgm:prSet>
      <dgm:spPr>
        <a:prstGeom prst="rect">
          <a:avLst/>
        </a:prstGeom>
      </dgm:spPr>
    </dgm:pt>
    <dgm:pt modelId="{9F6CF00B-3FD6-47FB-A062-192A49B20070}" type="pres">
      <dgm:prSet presAssocID="{24B02130-B99D-4AD9-91BD-0BD267A8A778}" presName="rootConnector" presStyleLbl="node2" presStyleIdx="1" presStyleCnt="3"/>
      <dgm:spPr/>
    </dgm:pt>
    <dgm:pt modelId="{6629FBE6-DBEE-4E4C-A0C7-1BD8CFCC1AA9}" type="pres">
      <dgm:prSet presAssocID="{24B02130-B99D-4AD9-91BD-0BD267A8A778}" presName="hierChild4" presStyleCnt="0"/>
      <dgm:spPr/>
    </dgm:pt>
    <dgm:pt modelId="{180A17AF-AAEC-40F4-B4D0-0181557F278C}" type="pres">
      <dgm:prSet presAssocID="{24B02130-B99D-4AD9-91BD-0BD267A8A778}" presName="hierChild5" presStyleCnt="0"/>
      <dgm:spPr/>
    </dgm:pt>
    <dgm:pt modelId="{CADD873B-57CB-44CD-BB40-78E886EBFB43}" type="pres">
      <dgm:prSet presAssocID="{FFEA9FD1-AE9B-4695-8565-7ADC5B992955}" presName="Name37" presStyleLbl="parChTrans1D2" presStyleIdx="2" presStyleCnt="3"/>
      <dgm:spPr>
        <a:custGeom>
          <a:avLst/>
          <a:gdLst/>
          <a:ahLst/>
          <a:cxnLst/>
          <a:rect l="0" t="0" r="0" b="0"/>
          <a:pathLst>
            <a:path>
              <a:moveTo>
                <a:pt x="0" y="0"/>
              </a:moveTo>
              <a:lnTo>
                <a:pt x="0" y="116332"/>
              </a:lnTo>
              <a:lnTo>
                <a:pt x="2557814" y="116332"/>
              </a:lnTo>
              <a:lnTo>
                <a:pt x="2557814" y="232664"/>
              </a:lnTo>
            </a:path>
          </a:pathLst>
        </a:custGeom>
      </dgm:spPr>
    </dgm:pt>
    <dgm:pt modelId="{B305684F-1AE7-4543-94C3-8675AAC48B1B}" type="pres">
      <dgm:prSet presAssocID="{8A3EFB14-9F9A-476F-872F-AD833321D498}" presName="hierRoot2" presStyleCnt="0">
        <dgm:presLayoutVars>
          <dgm:hierBranch val="init"/>
        </dgm:presLayoutVars>
      </dgm:prSet>
      <dgm:spPr/>
    </dgm:pt>
    <dgm:pt modelId="{4F0A5842-0704-4367-978D-ECC847B4B29A}" type="pres">
      <dgm:prSet presAssocID="{8A3EFB14-9F9A-476F-872F-AD833321D498}" presName="rootComposite" presStyleCnt="0"/>
      <dgm:spPr/>
    </dgm:pt>
    <dgm:pt modelId="{F32A2D66-2648-404D-B338-877E5B437B99}" type="pres">
      <dgm:prSet presAssocID="{8A3EFB14-9F9A-476F-872F-AD833321D498}" presName="rootText" presStyleLbl="node2" presStyleIdx="2" presStyleCnt="3" custScaleX="258645" custScaleY="777174" custLinFactNeighborX="12916" custLinFactNeighborY="4112">
        <dgm:presLayoutVars>
          <dgm:chPref val="3"/>
        </dgm:presLayoutVars>
      </dgm:prSet>
      <dgm:spPr>
        <a:prstGeom prst="rect">
          <a:avLst/>
        </a:prstGeom>
      </dgm:spPr>
    </dgm:pt>
    <dgm:pt modelId="{60B9C941-AF6F-4CBE-A56A-1A8D7DE00C06}" type="pres">
      <dgm:prSet presAssocID="{8A3EFB14-9F9A-476F-872F-AD833321D498}" presName="rootConnector" presStyleLbl="node2" presStyleIdx="2" presStyleCnt="3"/>
      <dgm:spPr/>
    </dgm:pt>
    <dgm:pt modelId="{A2BA3AA9-537E-4B54-9264-153B6AADE5B7}" type="pres">
      <dgm:prSet presAssocID="{8A3EFB14-9F9A-476F-872F-AD833321D498}" presName="hierChild4" presStyleCnt="0"/>
      <dgm:spPr/>
    </dgm:pt>
    <dgm:pt modelId="{F43710E0-20D3-4C6D-BA97-D87BEFAE16AD}" type="pres">
      <dgm:prSet presAssocID="{8A3EFB14-9F9A-476F-872F-AD833321D498}" presName="hierChild5" presStyleCnt="0"/>
      <dgm:spPr/>
    </dgm:pt>
    <dgm:pt modelId="{46B32621-FFBE-4F68-9F6B-5BD51223EF33}" type="pres">
      <dgm:prSet presAssocID="{DF478D8B-29BA-4E4A-ABC7-4F61E224E236}" presName="hierChild3" presStyleCnt="0"/>
      <dgm:spPr/>
    </dgm:pt>
  </dgm:ptLst>
  <dgm:cxnLst>
    <dgm:cxn modelId="{03534B0B-239A-4039-9E46-E4BAF50FD227}" type="presOf" srcId="{8A3EFB14-9F9A-476F-872F-AD833321D498}" destId="{60B9C941-AF6F-4CBE-A56A-1A8D7DE00C06}" srcOrd="1" destOrd="0" presId="urn:microsoft.com/office/officeart/2005/8/layout/orgChart1"/>
    <dgm:cxn modelId="{B8257416-19C6-4EF7-860B-079290CA7045}" type="presOf" srcId="{021EDDD1-9CA1-401D-BFA9-8D07656D0964}" destId="{C1EE5D5C-3D05-40CE-BF19-2BB672446436}" srcOrd="0" destOrd="0" presId="urn:microsoft.com/office/officeart/2005/8/layout/orgChart1"/>
    <dgm:cxn modelId="{7390BA27-2FF3-419E-916C-BDD28C21C2F0}" type="presOf" srcId="{B2FDC417-A9A4-4C30-9BA6-C999CACA62DE}" destId="{277BF943-B2F8-4FF3-88E7-33978088C27F}" srcOrd="0" destOrd="0" presId="urn:microsoft.com/office/officeart/2005/8/layout/orgChart1"/>
    <dgm:cxn modelId="{6B945730-A9D9-4012-849E-C4269C7AEEF9}" type="presOf" srcId="{24B02130-B99D-4AD9-91BD-0BD267A8A778}" destId="{9F6CF00B-3FD6-47FB-A062-192A49B20070}" srcOrd="1" destOrd="0" presId="urn:microsoft.com/office/officeart/2005/8/layout/orgChart1"/>
    <dgm:cxn modelId="{55501C35-D77E-4F97-9654-47E68E43EFF3}" type="presOf" srcId="{DF478D8B-29BA-4E4A-ABC7-4F61E224E236}" destId="{D9F7D4B7-69CF-4985-B3FC-B9355FA877F1}" srcOrd="0" destOrd="0" presId="urn:microsoft.com/office/officeart/2005/8/layout/orgChart1"/>
    <dgm:cxn modelId="{6D5D7846-45F1-4C78-B96D-2E0439A27D89}" type="presOf" srcId="{FFEA9FD1-AE9B-4695-8565-7ADC5B992955}" destId="{CADD873B-57CB-44CD-BB40-78E886EBFB43}" srcOrd="0" destOrd="0" presId="urn:microsoft.com/office/officeart/2005/8/layout/orgChart1"/>
    <dgm:cxn modelId="{788B256B-0980-488E-930A-638D6353B150}" srcId="{76CBA740-9AEF-427A-8517-FD6F318A27A4}" destId="{DF478D8B-29BA-4E4A-ABC7-4F61E224E236}" srcOrd="0" destOrd="0" parTransId="{67EBDEA3-169D-4FBE-B655-84FB3C3CB3C2}" sibTransId="{996630AA-D257-4C18-B579-CAF4A0A3778A}"/>
    <dgm:cxn modelId="{CD55ED70-3543-44FF-B91F-7D99DB8D9F43}" type="presOf" srcId="{8A3EFB14-9F9A-476F-872F-AD833321D498}" destId="{F32A2D66-2648-404D-B338-877E5B437B99}" srcOrd="0" destOrd="0" presId="urn:microsoft.com/office/officeart/2005/8/layout/orgChart1"/>
    <dgm:cxn modelId="{C3D39C7F-B08E-4334-894F-3C119344452F}" type="presOf" srcId="{DF478D8B-29BA-4E4A-ABC7-4F61E224E236}" destId="{4E9CDEF8-CA57-4685-A2DD-33D5ADA2FFAB}" srcOrd="1" destOrd="0" presId="urn:microsoft.com/office/officeart/2005/8/layout/orgChart1"/>
    <dgm:cxn modelId="{4B4E2481-B646-469F-93F8-08DF5DA5B813}" type="presOf" srcId="{2F9D5E72-CD00-4BE7-85A3-1861F4470180}" destId="{779A5BFB-445A-4098-BDC5-8F6D745995B2}" srcOrd="0" destOrd="0" presId="urn:microsoft.com/office/officeart/2005/8/layout/orgChart1"/>
    <dgm:cxn modelId="{FC955F85-1BC9-4095-8945-469111AFEEBD}" srcId="{DF478D8B-29BA-4E4A-ABC7-4F61E224E236}" destId="{2F9D5E72-CD00-4BE7-85A3-1861F4470180}" srcOrd="0" destOrd="0" parTransId="{021EDDD1-9CA1-401D-BFA9-8D07656D0964}" sibTransId="{03293314-CADF-47E6-8D1B-0D408825874D}"/>
    <dgm:cxn modelId="{85603592-5A80-46D1-9A4A-3FD291E3AB57}" type="presOf" srcId="{76CBA740-9AEF-427A-8517-FD6F318A27A4}" destId="{4C89406B-8782-41D5-9DCA-8FFDE66E5AFA}" srcOrd="0" destOrd="0" presId="urn:microsoft.com/office/officeart/2005/8/layout/orgChart1"/>
    <dgm:cxn modelId="{62ED70A3-47A0-472A-98AC-AF4346647603}" srcId="{DF478D8B-29BA-4E4A-ABC7-4F61E224E236}" destId="{24B02130-B99D-4AD9-91BD-0BD267A8A778}" srcOrd="1" destOrd="0" parTransId="{B2FDC417-A9A4-4C30-9BA6-C999CACA62DE}" sibTransId="{920B7ACB-0F86-4A39-A61E-EFB28C269F9B}"/>
    <dgm:cxn modelId="{C33405A7-1469-49CA-BB7B-8F933F38E7C1}" type="presOf" srcId="{2F9D5E72-CD00-4BE7-85A3-1861F4470180}" destId="{5CEDE967-4375-4912-AAF7-744F92CACD96}" srcOrd="1" destOrd="0" presId="urn:microsoft.com/office/officeart/2005/8/layout/orgChart1"/>
    <dgm:cxn modelId="{DD0058DF-11F6-472E-A749-8BCC605A4B1B}" srcId="{DF478D8B-29BA-4E4A-ABC7-4F61E224E236}" destId="{8A3EFB14-9F9A-476F-872F-AD833321D498}" srcOrd="2" destOrd="0" parTransId="{FFEA9FD1-AE9B-4695-8565-7ADC5B992955}" sibTransId="{E6BAF179-0EF8-4204-B014-054EBA9096E5}"/>
    <dgm:cxn modelId="{18C143F5-050F-4B9C-9AB6-9367A75F4049}" type="presOf" srcId="{24B02130-B99D-4AD9-91BD-0BD267A8A778}" destId="{16AF2883-D0F5-45AA-91C2-CC34D5BCF75E}" srcOrd="0" destOrd="0" presId="urn:microsoft.com/office/officeart/2005/8/layout/orgChart1"/>
    <dgm:cxn modelId="{D5115D4D-A813-4B49-80CA-EA972AC6A567}" type="presParOf" srcId="{4C89406B-8782-41D5-9DCA-8FFDE66E5AFA}" destId="{B153F2CB-67C6-4572-9F71-822A498A191C}" srcOrd="0" destOrd="0" presId="urn:microsoft.com/office/officeart/2005/8/layout/orgChart1"/>
    <dgm:cxn modelId="{BF584730-E321-4BFA-A66B-E37A936F36CD}" type="presParOf" srcId="{B153F2CB-67C6-4572-9F71-822A498A191C}" destId="{B573B7D5-D9F3-436F-B8A3-460B667E7114}" srcOrd="0" destOrd="0" presId="urn:microsoft.com/office/officeart/2005/8/layout/orgChart1"/>
    <dgm:cxn modelId="{9F35CB72-7EEE-44E2-BB1A-A518BD9230B8}" type="presParOf" srcId="{B573B7D5-D9F3-436F-B8A3-460B667E7114}" destId="{D9F7D4B7-69CF-4985-B3FC-B9355FA877F1}" srcOrd="0" destOrd="0" presId="urn:microsoft.com/office/officeart/2005/8/layout/orgChart1"/>
    <dgm:cxn modelId="{AAA62818-E51D-49EA-B30E-42C395AB1428}" type="presParOf" srcId="{B573B7D5-D9F3-436F-B8A3-460B667E7114}" destId="{4E9CDEF8-CA57-4685-A2DD-33D5ADA2FFAB}" srcOrd="1" destOrd="0" presId="urn:microsoft.com/office/officeart/2005/8/layout/orgChart1"/>
    <dgm:cxn modelId="{EDAE71B5-C9EB-4F42-A59C-6E65BEBC6CD4}" type="presParOf" srcId="{B153F2CB-67C6-4572-9F71-822A498A191C}" destId="{69E20D3C-1579-4E3F-8D12-F4678A72017C}" srcOrd="1" destOrd="0" presId="urn:microsoft.com/office/officeart/2005/8/layout/orgChart1"/>
    <dgm:cxn modelId="{55D8544C-4A5E-4D75-BCC9-4DB9C08B937A}" type="presParOf" srcId="{69E20D3C-1579-4E3F-8D12-F4678A72017C}" destId="{C1EE5D5C-3D05-40CE-BF19-2BB672446436}" srcOrd="0" destOrd="0" presId="urn:microsoft.com/office/officeart/2005/8/layout/orgChart1"/>
    <dgm:cxn modelId="{E09A2784-9F72-4A84-BC07-F91D563A746C}" type="presParOf" srcId="{69E20D3C-1579-4E3F-8D12-F4678A72017C}" destId="{3B7C73B2-C459-4D8F-9790-56A065CD114F}" srcOrd="1" destOrd="0" presId="urn:microsoft.com/office/officeart/2005/8/layout/orgChart1"/>
    <dgm:cxn modelId="{E00085A3-8A48-4E57-88FA-E8579A472B33}" type="presParOf" srcId="{3B7C73B2-C459-4D8F-9790-56A065CD114F}" destId="{388D58CD-C32F-46F4-8D44-57BB4BC3DCAB}" srcOrd="0" destOrd="0" presId="urn:microsoft.com/office/officeart/2005/8/layout/orgChart1"/>
    <dgm:cxn modelId="{993F996F-B6D0-4F30-ABDD-3E22E942DCAB}" type="presParOf" srcId="{388D58CD-C32F-46F4-8D44-57BB4BC3DCAB}" destId="{779A5BFB-445A-4098-BDC5-8F6D745995B2}" srcOrd="0" destOrd="0" presId="urn:microsoft.com/office/officeart/2005/8/layout/orgChart1"/>
    <dgm:cxn modelId="{B38C5DB9-6BEF-4C44-98B2-D66F72A1C7C5}" type="presParOf" srcId="{388D58CD-C32F-46F4-8D44-57BB4BC3DCAB}" destId="{5CEDE967-4375-4912-AAF7-744F92CACD96}" srcOrd="1" destOrd="0" presId="urn:microsoft.com/office/officeart/2005/8/layout/orgChart1"/>
    <dgm:cxn modelId="{7576F0BD-7C08-4FCD-A6FE-1A87D74EEB5A}" type="presParOf" srcId="{3B7C73B2-C459-4D8F-9790-56A065CD114F}" destId="{806BB197-1D6A-4FA5-9ADA-89F602EF9B1F}" srcOrd="1" destOrd="0" presId="urn:microsoft.com/office/officeart/2005/8/layout/orgChart1"/>
    <dgm:cxn modelId="{775BC055-16EA-48B6-8990-CD5A249F2EB1}" type="presParOf" srcId="{3B7C73B2-C459-4D8F-9790-56A065CD114F}" destId="{7ABA9B70-D6CF-4DCB-B7ED-1A7026E63C7E}" srcOrd="2" destOrd="0" presId="urn:microsoft.com/office/officeart/2005/8/layout/orgChart1"/>
    <dgm:cxn modelId="{5957ECFC-778E-4FA0-BE28-0ACF698A2F99}" type="presParOf" srcId="{69E20D3C-1579-4E3F-8D12-F4678A72017C}" destId="{277BF943-B2F8-4FF3-88E7-33978088C27F}" srcOrd="2" destOrd="0" presId="urn:microsoft.com/office/officeart/2005/8/layout/orgChart1"/>
    <dgm:cxn modelId="{21A5CA54-E81F-4295-9CCB-5D06DA68F53F}" type="presParOf" srcId="{69E20D3C-1579-4E3F-8D12-F4678A72017C}" destId="{4C93F211-F974-460A-A46D-69FAFEEECB78}" srcOrd="3" destOrd="0" presId="urn:microsoft.com/office/officeart/2005/8/layout/orgChart1"/>
    <dgm:cxn modelId="{F53FE10A-65AF-4A0D-8E67-2C212B629BF1}" type="presParOf" srcId="{4C93F211-F974-460A-A46D-69FAFEEECB78}" destId="{ABCDDCD9-7879-4692-8DCD-E993FEF0E1A7}" srcOrd="0" destOrd="0" presId="urn:microsoft.com/office/officeart/2005/8/layout/orgChart1"/>
    <dgm:cxn modelId="{13D19B0C-BC42-4AD3-B865-5294704DD381}" type="presParOf" srcId="{ABCDDCD9-7879-4692-8DCD-E993FEF0E1A7}" destId="{16AF2883-D0F5-45AA-91C2-CC34D5BCF75E}" srcOrd="0" destOrd="0" presId="urn:microsoft.com/office/officeart/2005/8/layout/orgChart1"/>
    <dgm:cxn modelId="{C487E041-2051-48DD-BF54-DEC26B8AFC3C}" type="presParOf" srcId="{ABCDDCD9-7879-4692-8DCD-E993FEF0E1A7}" destId="{9F6CF00B-3FD6-47FB-A062-192A49B20070}" srcOrd="1" destOrd="0" presId="urn:microsoft.com/office/officeart/2005/8/layout/orgChart1"/>
    <dgm:cxn modelId="{99BDDA75-3941-44B1-9FCE-C3F06DA31EC3}" type="presParOf" srcId="{4C93F211-F974-460A-A46D-69FAFEEECB78}" destId="{6629FBE6-DBEE-4E4C-A0C7-1BD8CFCC1AA9}" srcOrd="1" destOrd="0" presId="urn:microsoft.com/office/officeart/2005/8/layout/orgChart1"/>
    <dgm:cxn modelId="{435CFE88-388C-4755-A95D-4574A610660C}" type="presParOf" srcId="{4C93F211-F974-460A-A46D-69FAFEEECB78}" destId="{180A17AF-AAEC-40F4-B4D0-0181557F278C}" srcOrd="2" destOrd="0" presId="urn:microsoft.com/office/officeart/2005/8/layout/orgChart1"/>
    <dgm:cxn modelId="{8BACA96F-D69E-447A-8EF4-B126F5B1FE9B}" type="presParOf" srcId="{69E20D3C-1579-4E3F-8D12-F4678A72017C}" destId="{CADD873B-57CB-44CD-BB40-78E886EBFB43}" srcOrd="4" destOrd="0" presId="urn:microsoft.com/office/officeart/2005/8/layout/orgChart1"/>
    <dgm:cxn modelId="{F7CECEDD-B7A9-43C2-B0FE-AFEB829998F7}" type="presParOf" srcId="{69E20D3C-1579-4E3F-8D12-F4678A72017C}" destId="{B305684F-1AE7-4543-94C3-8675AAC48B1B}" srcOrd="5" destOrd="0" presId="urn:microsoft.com/office/officeart/2005/8/layout/orgChart1"/>
    <dgm:cxn modelId="{62AA73EC-88CF-4CFB-B502-2D29FAA5CCFB}" type="presParOf" srcId="{B305684F-1AE7-4543-94C3-8675AAC48B1B}" destId="{4F0A5842-0704-4367-978D-ECC847B4B29A}" srcOrd="0" destOrd="0" presId="urn:microsoft.com/office/officeart/2005/8/layout/orgChart1"/>
    <dgm:cxn modelId="{C3FBA897-E5D2-4D21-9CA4-86FA3B2FD6E6}" type="presParOf" srcId="{4F0A5842-0704-4367-978D-ECC847B4B29A}" destId="{F32A2D66-2648-404D-B338-877E5B437B99}" srcOrd="0" destOrd="0" presId="urn:microsoft.com/office/officeart/2005/8/layout/orgChart1"/>
    <dgm:cxn modelId="{488B4B17-55F0-4FA3-8DA9-586FED695E41}" type="presParOf" srcId="{4F0A5842-0704-4367-978D-ECC847B4B29A}" destId="{60B9C941-AF6F-4CBE-A56A-1A8D7DE00C06}" srcOrd="1" destOrd="0" presId="urn:microsoft.com/office/officeart/2005/8/layout/orgChart1"/>
    <dgm:cxn modelId="{B23294EF-8912-42BE-80C4-1BEB312BD381}" type="presParOf" srcId="{B305684F-1AE7-4543-94C3-8675AAC48B1B}" destId="{A2BA3AA9-537E-4B54-9264-153B6AADE5B7}" srcOrd="1" destOrd="0" presId="urn:microsoft.com/office/officeart/2005/8/layout/orgChart1"/>
    <dgm:cxn modelId="{6AB53985-70F2-4415-A20C-06500976C34B}" type="presParOf" srcId="{B305684F-1AE7-4543-94C3-8675AAC48B1B}" destId="{F43710E0-20D3-4C6D-BA97-D87BEFAE16AD}" srcOrd="2" destOrd="0" presId="urn:microsoft.com/office/officeart/2005/8/layout/orgChart1"/>
    <dgm:cxn modelId="{343476F8-B49A-468D-A1C7-2AC1BCB6CF07}" type="presParOf" srcId="{B153F2CB-67C6-4572-9F71-822A498A191C}" destId="{46B32621-FFBE-4F68-9F6B-5BD51223EF3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13EAE2-7F9D-45DF-A443-C3ACAAFACC09}" type="doc">
      <dgm:prSet loTypeId="urn:microsoft.com/office/officeart/2005/8/layout/radial6" loCatId="cycle" qsTypeId="urn:microsoft.com/office/officeart/2005/8/quickstyle/simple1" qsCatId="simple" csTypeId="urn:microsoft.com/office/officeart/2005/8/colors/colorful2" csCatId="colorful" phldr="1"/>
      <dgm:spPr/>
      <dgm:t>
        <a:bodyPr/>
        <a:lstStyle/>
        <a:p>
          <a:endParaRPr lang="en-US"/>
        </a:p>
      </dgm:t>
    </dgm:pt>
    <dgm:pt modelId="{70A02EA6-E950-46B8-913D-9BDCEE078CF6}">
      <dgm:prSet phldrT="[Text]"/>
      <dgm:spPr/>
      <dgm:t>
        <a:bodyPr/>
        <a:lstStyle/>
        <a:p>
          <a:r>
            <a:rPr lang="en-US" dirty="0"/>
            <a:t>SETA </a:t>
          </a:r>
          <a:r>
            <a:rPr lang="en-GB" dirty="0"/>
            <a:t>Sectoral Priority Occupation and Interventions</a:t>
          </a:r>
          <a:r>
            <a:rPr lang="en-US" dirty="0"/>
            <a:t> LIST</a:t>
          </a:r>
        </a:p>
      </dgm:t>
    </dgm:pt>
    <dgm:pt modelId="{440B6783-D207-41DC-8B95-A6CE001FDC18}" type="parTrans" cxnId="{579EDF3D-76B1-4926-9929-490C548E0932}">
      <dgm:prSet/>
      <dgm:spPr/>
      <dgm:t>
        <a:bodyPr/>
        <a:lstStyle/>
        <a:p>
          <a:endParaRPr lang="en-US"/>
        </a:p>
      </dgm:t>
    </dgm:pt>
    <dgm:pt modelId="{AEC09A56-27D2-4E75-8D2A-B62FAE76BF61}" type="sibTrans" cxnId="{579EDF3D-76B1-4926-9929-490C548E0932}">
      <dgm:prSet/>
      <dgm:spPr/>
      <dgm:t>
        <a:bodyPr/>
        <a:lstStyle/>
        <a:p>
          <a:endParaRPr lang="en-US"/>
        </a:p>
      </dgm:t>
    </dgm:pt>
    <dgm:pt modelId="{005D01DE-63CE-4A08-9C9D-2133BE1D03D4}">
      <dgm:prSet phldrT="[Text]"/>
      <dgm:spPr/>
      <dgm:t>
        <a:bodyPr/>
        <a:lstStyle/>
        <a:p>
          <a:r>
            <a:rPr lang="en-US" dirty="0"/>
            <a:t>WSP/ATR received by SETAs and analysed</a:t>
          </a:r>
        </a:p>
      </dgm:t>
    </dgm:pt>
    <dgm:pt modelId="{498A7DBF-BC9D-4E6B-B7ED-577EEE7DCD07}" type="parTrans" cxnId="{7A22CE74-AEDE-44EF-B058-07778887B17C}">
      <dgm:prSet/>
      <dgm:spPr/>
      <dgm:t>
        <a:bodyPr/>
        <a:lstStyle/>
        <a:p>
          <a:endParaRPr lang="en-US"/>
        </a:p>
      </dgm:t>
    </dgm:pt>
    <dgm:pt modelId="{88F2FE37-A5B3-4A49-8646-B024F0DD0677}" type="sibTrans" cxnId="{7A22CE74-AEDE-44EF-B058-07778887B17C}">
      <dgm:prSet/>
      <dgm:spPr/>
      <dgm:t>
        <a:bodyPr/>
        <a:lstStyle/>
        <a:p>
          <a:endParaRPr lang="en-US"/>
        </a:p>
      </dgm:t>
    </dgm:pt>
    <dgm:pt modelId="{DD2CDEE3-FE26-48D5-A617-D1E29436F158}">
      <dgm:prSet phldrT="[Text]" custT="1"/>
      <dgm:spPr/>
      <dgm:t>
        <a:bodyPr/>
        <a:lstStyle/>
        <a:p>
          <a:r>
            <a:rPr lang="en-US" sz="1200" dirty="0"/>
            <a:t>Labour market information analysed </a:t>
          </a:r>
        </a:p>
      </dgm:t>
    </dgm:pt>
    <dgm:pt modelId="{A73BC9D4-F53A-4B56-8652-B6EEEE12420E}" type="parTrans" cxnId="{76F720BB-6B9F-4FF7-93A5-2CB172F9BB20}">
      <dgm:prSet/>
      <dgm:spPr/>
      <dgm:t>
        <a:bodyPr/>
        <a:lstStyle/>
        <a:p>
          <a:endParaRPr lang="en-US"/>
        </a:p>
      </dgm:t>
    </dgm:pt>
    <dgm:pt modelId="{8DE1FF1A-8537-4C71-8C82-730F3EEEB926}" type="sibTrans" cxnId="{76F720BB-6B9F-4FF7-93A5-2CB172F9BB20}">
      <dgm:prSet/>
      <dgm:spPr/>
      <dgm:t>
        <a:bodyPr/>
        <a:lstStyle/>
        <a:p>
          <a:endParaRPr lang="en-US"/>
        </a:p>
      </dgm:t>
    </dgm:pt>
    <dgm:pt modelId="{7BDCD36C-E9FF-4B75-A9DE-3C2705466268}">
      <dgm:prSet phldrT="[Text]" custT="1"/>
      <dgm:spPr/>
      <dgm:t>
        <a:bodyPr/>
        <a:lstStyle/>
        <a:p>
          <a:r>
            <a:rPr lang="en-US" sz="1200" dirty="0"/>
            <a:t>Demand for skills analysed</a:t>
          </a:r>
        </a:p>
      </dgm:t>
    </dgm:pt>
    <dgm:pt modelId="{AF36BD82-ED2E-4756-A948-9A8E05EF2C3A}" type="parTrans" cxnId="{5F441B3C-2E6D-4EA8-8817-E400D7B4D126}">
      <dgm:prSet/>
      <dgm:spPr/>
      <dgm:t>
        <a:bodyPr/>
        <a:lstStyle/>
        <a:p>
          <a:endParaRPr lang="en-US"/>
        </a:p>
      </dgm:t>
    </dgm:pt>
    <dgm:pt modelId="{86E0FFC1-5EE5-4B21-A93A-A065547E8EAC}" type="sibTrans" cxnId="{5F441B3C-2E6D-4EA8-8817-E400D7B4D126}">
      <dgm:prSet/>
      <dgm:spPr/>
      <dgm:t>
        <a:bodyPr/>
        <a:lstStyle/>
        <a:p>
          <a:endParaRPr lang="en-US"/>
        </a:p>
      </dgm:t>
    </dgm:pt>
    <dgm:pt modelId="{6ECC271A-3D0D-4642-8FE9-820C11A29294}">
      <dgm:prSet phldrT="[Text]"/>
      <dgm:spPr/>
      <dgm:t>
        <a:bodyPr/>
        <a:lstStyle/>
        <a:p>
          <a:r>
            <a:rPr lang="en-US" dirty="0"/>
            <a:t>Occupation in high demand list compiled and a </a:t>
          </a:r>
          <a:r>
            <a:rPr lang="en-GB" dirty="0"/>
            <a:t>Sectoral Priority Occupation and Interventions</a:t>
          </a:r>
          <a:r>
            <a:rPr lang="en-US" dirty="0"/>
            <a:t> produced</a:t>
          </a:r>
        </a:p>
      </dgm:t>
    </dgm:pt>
    <dgm:pt modelId="{C52FD3A7-FEA4-4C48-8A54-D60CAA63F9DB}" type="parTrans" cxnId="{A51E0AA2-1E8F-47BE-AFBD-43492EDA0728}">
      <dgm:prSet/>
      <dgm:spPr/>
      <dgm:t>
        <a:bodyPr/>
        <a:lstStyle/>
        <a:p>
          <a:endParaRPr lang="en-US"/>
        </a:p>
      </dgm:t>
    </dgm:pt>
    <dgm:pt modelId="{4B62E9A9-FF68-4264-A21F-46055BCDC054}" type="sibTrans" cxnId="{A51E0AA2-1E8F-47BE-AFBD-43492EDA0728}">
      <dgm:prSet/>
      <dgm:spPr/>
      <dgm:t>
        <a:bodyPr/>
        <a:lstStyle/>
        <a:p>
          <a:endParaRPr lang="en-US"/>
        </a:p>
      </dgm:t>
    </dgm:pt>
    <dgm:pt modelId="{2CD2CEC2-2ADB-4326-A563-D7E113341858}" type="pres">
      <dgm:prSet presAssocID="{A413EAE2-7F9D-45DF-A443-C3ACAAFACC09}" presName="Name0" presStyleCnt="0">
        <dgm:presLayoutVars>
          <dgm:chMax val="1"/>
          <dgm:dir/>
          <dgm:animLvl val="ctr"/>
          <dgm:resizeHandles val="exact"/>
        </dgm:presLayoutVars>
      </dgm:prSet>
      <dgm:spPr/>
    </dgm:pt>
    <dgm:pt modelId="{9FFC153A-C6B8-4E5F-A1F0-DE8D413FCED3}" type="pres">
      <dgm:prSet presAssocID="{70A02EA6-E950-46B8-913D-9BDCEE078CF6}" presName="centerShape" presStyleLbl="node0" presStyleIdx="0" presStyleCnt="1"/>
      <dgm:spPr/>
    </dgm:pt>
    <dgm:pt modelId="{024C7DFE-C88A-4134-BD65-E599848BCF6A}" type="pres">
      <dgm:prSet presAssocID="{005D01DE-63CE-4A08-9C9D-2133BE1D03D4}" presName="node" presStyleLbl="node1" presStyleIdx="0" presStyleCnt="4" custScaleX="136660" custScaleY="121692">
        <dgm:presLayoutVars>
          <dgm:bulletEnabled val="1"/>
        </dgm:presLayoutVars>
      </dgm:prSet>
      <dgm:spPr/>
    </dgm:pt>
    <dgm:pt modelId="{25CF16F5-FF5F-438A-9CF6-097EC6262A77}" type="pres">
      <dgm:prSet presAssocID="{005D01DE-63CE-4A08-9C9D-2133BE1D03D4}" presName="dummy" presStyleCnt="0"/>
      <dgm:spPr/>
    </dgm:pt>
    <dgm:pt modelId="{56944074-25BA-4F78-BE10-399C50E4E137}" type="pres">
      <dgm:prSet presAssocID="{88F2FE37-A5B3-4A49-8646-B024F0DD0677}" presName="sibTrans" presStyleLbl="sibTrans2D1" presStyleIdx="0" presStyleCnt="4"/>
      <dgm:spPr/>
    </dgm:pt>
    <dgm:pt modelId="{D8CE7C9C-0E92-4222-B711-3728CB73C617}" type="pres">
      <dgm:prSet presAssocID="{DD2CDEE3-FE26-48D5-A617-D1E29436F158}" presName="node" presStyleLbl="node1" presStyleIdx="1" presStyleCnt="4" custScaleX="127559" custScaleY="127112">
        <dgm:presLayoutVars>
          <dgm:bulletEnabled val="1"/>
        </dgm:presLayoutVars>
      </dgm:prSet>
      <dgm:spPr/>
    </dgm:pt>
    <dgm:pt modelId="{7A2F9763-35CC-4693-962E-144B64250649}" type="pres">
      <dgm:prSet presAssocID="{DD2CDEE3-FE26-48D5-A617-D1E29436F158}" presName="dummy" presStyleCnt="0"/>
      <dgm:spPr/>
    </dgm:pt>
    <dgm:pt modelId="{731AD8BB-D3D4-4DA0-B2E8-11517B93CB83}" type="pres">
      <dgm:prSet presAssocID="{8DE1FF1A-8537-4C71-8C82-730F3EEEB926}" presName="sibTrans" presStyleLbl="sibTrans2D1" presStyleIdx="1" presStyleCnt="4"/>
      <dgm:spPr/>
    </dgm:pt>
    <dgm:pt modelId="{F6AA7137-002A-4656-8433-C640FB59D6E0}" type="pres">
      <dgm:prSet presAssocID="{7BDCD36C-E9FF-4B75-A9DE-3C2705466268}" presName="node" presStyleLbl="node1" presStyleIdx="2" presStyleCnt="4" custScaleX="128660" custScaleY="140121">
        <dgm:presLayoutVars>
          <dgm:bulletEnabled val="1"/>
        </dgm:presLayoutVars>
      </dgm:prSet>
      <dgm:spPr/>
    </dgm:pt>
    <dgm:pt modelId="{C43695B1-0635-4ADA-99E0-D210D75FB7F7}" type="pres">
      <dgm:prSet presAssocID="{7BDCD36C-E9FF-4B75-A9DE-3C2705466268}" presName="dummy" presStyleCnt="0"/>
      <dgm:spPr/>
    </dgm:pt>
    <dgm:pt modelId="{32B2F0FE-5C61-4927-A24A-A10C0949273A}" type="pres">
      <dgm:prSet presAssocID="{86E0FFC1-5EE5-4B21-A93A-A065547E8EAC}" presName="sibTrans" presStyleLbl="sibTrans2D1" presStyleIdx="2" presStyleCnt="4"/>
      <dgm:spPr/>
    </dgm:pt>
    <dgm:pt modelId="{C0AA6CE7-1715-4EA6-A214-C01AA4D5F91C}" type="pres">
      <dgm:prSet presAssocID="{6ECC271A-3D0D-4642-8FE9-820C11A29294}" presName="node" presStyleLbl="node1" presStyleIdx="3" presStyleCnt="4" custScaleX="122084" custScaleY="127112">
        <dgm:presLayoutVars>
          <dgm:bulletEnabled val="1"/>
        </dgm:presLayoutVars>
      </dgm:prSet>
      <dgm:spPr/>
    </dgm:pt>
    <dgm:pt modelId="{DB8EC5D4-6576-4F07-9BD7-4A504919DFCF}" type="pres">
      <dgm:prSet presAssocID="{6ECC271A-3D0D-4642-8FE9-820C11A29294}" presName="dummy" presStyleCnt="0"/>
      <dgm:spPr/>
    </dgm:pt>
    <dgm:pt modelId="{C733544D-689B-4232-91AA-5F3ADC873114}" type="pres">
      <dgm:prSet presAssocID="{4B62E9A9-FF68-4264-A21F-46055BCDC054}" presName="sibTrans" presStyleLbl="sibTrans2D1" presStyleIdx="3" presStyleCnt="4"/>
      <dgm:spPr/>
    </dgm:pt>
  </dgm:ptLst>
  <dgm:cxnLst>
    <dgm:cxn modelId="{D55DB011-EEC2-43FD-98E2-A97BE8224450}" type="presOf" srcId="{A413EAE2-7F9D-45DF-A443-C3ACAAFACC09}" destId="{2CD2CEC2-2ADB-4326-A563-D7E113341858}" srcOrd="0" destOrd="0" presId="urn:microsoft.com/office/officeart/2005/8/layout/radial6"/>
    <dgm:cxn modelId="{864ACE18-7F5E-42E2-8D8B-804CDC91C1AE}" type="presOf" srcId="{005D01DE-63CE-4A08-9C9D-2133BE1D03D4}" destId="{024C7DFE-C88A-4134-BD65-E599848BCF6A}" srcOrd="0" destOrd="0" presId="urn:microsoft.com/office/officeart/2005/8/layout/radial6"/>
    <dgm:cxn modelId="{5F441B3C-2E6D-4EA8-8817-E400D7B4D126}" srcId="{70A02EA6-E950-46B8-913D-9BDCEE078CF6}" destId="{7BDCD36C-E9FF-4B75-A9DE-3C2705466268}" srcOrd="2" destOrd="0" parTransId="{AF36BD82-ED2E-4756-A948-9A8E05EF2C3A}" sibTransId="{86E0FFC1-5EE5-4B21-A93A-A065547E8EAC}"/>
    <dgm:cxn modelId="{579EDF3D-76B1-4926-9929-490C548E0932}" srcId="{A413EAE2-7F9D-45DF-A443-C3ACAAFACC09}" destId="{70A02EA6-E950-46B8-913D-9BDCEE078CF6}" srcOrd="0" destOrd="0" parTransId="{440B6783-D207-41DC-8B95-A6CE001FDC18}" sibTransId="{AEC09A56-27D2-4E75-8D2A-B62FAE76BF61}"/>
    <dgm:cxn modelId="{FD1F7261-8A4A-49BF-B9BB-310F01086F0F}" type="presOf" srcId="{88F2FE37-A5B3-4A49-8646-B024F0DD0677}" destId="{56944074-25BA-4F78-BE10-399C50E4E137}" srcOrd="0" destOrd="0" presId="urn:microsoft.com/office/officeart/2005/8/layout/radial6"/>
    <dgm:cxn modelId="{62D63174-AFA4-4AB0-A9E6-C3CA84639882}" type="presOf" srcId="{7BDCD36C-E9FF-4B75-A9DE-3C2705466268}" destId="{F6AA7137-002A-4656-8433-C640FB59D6E0}" srcOrd="0" destOrd="0" presId="urn:microsoft.com/office/officeart/2005/8/layout/radial6"/>
    <dgm:cxn modelId="{7A22CE74-AEDE-44EF-B058-07778887B17C}" srcId="{70A02EA6-E950-46B8-913D-9BDCEE078CF6}" destId="{005D01DE-63CE-4A08-9C9D-2133BE1D03D4}" srcOrd="0" destOrd="0" parTransId="{498A7DBF-BC9D-4E6B-B7ED-577EEE7DCD07}" sibTransId="{88F2FE37-A5B3-4A49-8646-B024F0DD0677}"/>
    <dgm:cxn modelId="{D1A47877-CD6E-4805-830C-EFFF5F9B8CAC}" type="presOf" srcId="{70A02EA6-E950-46B8-913D-9BDCEE078CF6}" destId="{9FFC153A-C6B8-4E5F-A1F0-DE8D413FCED3}" srcOrd="0" destOrd="0" presId="urn:microsoft.com/office/officeart/2005/8/layout/radial6"/>
    <dgm:cxn modelId="{A5838F7F-C48E-49B3-A44E-F2BB89B96204}" type="presOf" srcId="{4B62E9A9-FF68-4264-A21F-46055BCDC054}" destId="{C733544D-689B-4232-91AA-5F3ADC873114}" srcOrd="0" destOrd="0" presId="urn:microsoft.com/office/officeart/2005/8/layout/radial6"/>
    <dgm:cxn modelId="{47C6E58F-4673-44F5-9476-2CB264EBFBBE}" type="presOf" srcId="{86E0FFC1-5EE5-4B21-A93A-A065547E8EAC}" destId="{32B2F0FE-5C61-4927-A24A-A10C0949273A}" srcOrd="0" destOrd="0" presId="urn:microsoft.com/office/officeart/2005/8/layout/radial6"/>
    <dgm:cxn modelId="{A51E0AA2-1E8F-47BE-AFBD-43492EDA0728}" srcId="{70A02EA6-E950-46B8-913D-9BDCEE078CF6}" destId="{6ECC271A-3D0D-4642-8FE9-820C11A29294}" srcOrd="3" destOrd="0" parTransId="{C52FD3A7-FEA4-4C48-8A54-D60CAA63F9DB}" sibTransId="{4B62E9A9-FF68-4264-A21F-46055BCDC054}"/>
    <dgm:cxn modelId="{76F720BB-6B9F-4FF7-93A5-2CB172F9BB20}" srcId="{70A02EA6-E950-46B8-913D-9BDCEE078CF6}" destId="{DD2CDEE3-FE26-48D5-A617-D1E29436F158}" srcOrd="1" destOrd="0" parTransId="{A73BC9D4-F53A-4B56-8652-B6EEEE12420E}" sibTransId="{8DE1FF1A-8537-4C71-8C82-730F3EEEB926}"/>
    <dgm:cxn modelId="{7B201BC0-19A7-4CF0-986F-E1D171AE12C3}" type="presOf" srcId="{8DE1FF1A-8537-4C71-8C82-730F3EEEB926}" destId="{731AD8BB-D3D4-4DA0-B2E8-11517B93CB83}" srcOrd="0" destOrd="0" presId="urn:microsoft.com/office/officeart/2005/8/layout/radial6"/>
    <dgm:cxn modelId="{011473E2-304E-4738-B539-8593FD2F355C}" type="presOf" srcId="{6ECC271A-3D0D-4642-8FE9-820C11A29294}" destId="{C0AA6CE7-1715-4EA6-A214-C01AA4D5F91C}" srcOrd="0" destOrd="0" presId="urn:microsoft.com/office/officeart/2005/8/layout/radial6"/>
    <dgm:cxn modelId="{E47EF2EC-1826-43EE-B8AA-C99CD77994B3}" type="presOf" srcId="{DD2CDEE3-FE26-48D5-A617-D1E29436F158}" destId="{D8CE7C9C-0E92-4222-B711-3728CB73C617}" srcOrd="0" destOrd="0" presId="urn:microsoft.com/office/officeart/2005/8/layout/radial6"/>
    <dgm:cxn modelId="{F7C50239-5D28-4E45-997F-C4FEE054791D}" type="presParOf" srcId="{2CD2CEC2-2ADB-4326-A563-D7E113341858}" destId="{9FFC153A-C6B8-4E5F-A1F0-DE8D413FCED3}" srcOrd="0" destOrd="0" presId="urn:microsoft.com/office/officeart/2005/8/layout/radial6"/>
    <dgm:cxn modelId="{D28FC5AC-E285-49A5-87FC-015D5B46908D}" type="presParOf" srcId="{2CD2CEC2-2ADB-4326-A563-D7E113341858}" destId="{024C7DFE-C88A-4134-BD65-E599848BCF6A}" srcOrd="1" destOrd="0" presId="urn:microsoft.com/office/officeart/2005/8/layout/radial6"/>
    <dgm:cxn modelId="{9DCA78DA-FAB3-4E47-9AA5-7EEC19B69FF8}" type="presParOf" srcId="{2CD2CEC2-2ADB-4326-A563-D7E113341858}" destId="{25CF16F5-FF5F-438A-9CF6-097EC6262A77}" srcOrd="2" destOrd="0" presId="urn:microsoft.com/office/officeart/2005/8/layout/radial6"/>
    <dgm:cxn modelId="{549359EF-8DF5-45A1-BA51-278735E8CD30}" type="presParOf" srcId="{2CD2CEC2-2ADB-4326-A563-D7E113341858}" destId="{56944074-25BA-4F78-BE10-399C50E4E137}" srcOrd="3" destOrd="0" presId="urn:microsoft.com/office/officeart/2005/8/layout/radial6"/>
    <dgm:cxn modelId="{F391C1E5-9917-4250-A2F1-04D9806DA5E7}" type="presParOf" srcId="{2CD2CEC2-2ADB-4326-A563-D7E113341858}" destId="{D8CE7C9C-0E92-4222-B711-3728CB73C617}" srcOrd="4" destOrd="0" presId="urn:microsoft.com/office/officeart/2005/8/layout/radial6"/>
    <dgm:cxn modelId="{75672BCD-BA75-4055-AC1C-BAD9E200D72C}" type="presParOf" srcId="{2CD2CEC2-2ADB-4326-A563-D7E113341858}" destId="{7A2F9763-35CC-4693-962E-144B64250649}" srcOrd="5" destOrd="0" presId="urn:microsoft.com/office/officeart/2005/8/layout/radial6"/>
    <dgm:cxn modelId="{0226B325-57A6-4F2E-B357-8025633F4A70}" type="presParOf" srcId="{2CD2CEC2-2ADB-4326-A563-D7E113341858}" destId="{731AD8BB-D3D4-4DA0-B2E8-11517B93CB83}" srcOrd="6" destOrd="0" presId="urn:microsoft.com/office/officeart/2005/8/layout/radial6"/>
    <dgm:cxn modelId="{E180BE97-9030-4820-B135-FBC05C1F3AEC}" type="presParOf" srcId="{2CD2CEC2-2ADB-4326-A563-D7E113341858}" destId="{F6AA7137-002A-4656-8433-C640FB59D6E0}" srcOrd="7" destOrd="0" presId="urn:microsoft.com/office/officeart/2005/8/layout/radial6"/>
    <dgm:cxn modelId="{5F6939F5-3591-4061-9DDF-4AC0C0029620}" type="presParOf" srcId="{2CD2CEC2-2ADB-4326-A563-D7E113341858}" destId="{C43695B1-0635-4ADA-99E0-D210D75FB7F7}" srcOrd="8" destOrd="0" presId="urn:microsoft.com/office/officeart/2005/8/layout/radial6"/>
    <dgm:cxn modelId="{762F7D92-08BD-40B7-B9BA-46B295F6DFD2}" type="presParOf" srcId="{2CD2CEC2-2ADB-4326-A563-D7E113341858}" destId="{32B2F0FE-5C61-4927-A24A-A10C0949273A}" srcOrd="9" destOrd="0" presId="urn:microsoft.com/office/officeart/2005/8/layout/radial6"/>
    <dgm:cxn modelId="{CB99EABB-36B6-49E5-9545-5E127B80BA54}" type="presParOf" srcId="{2CD2CEC2-2ADB-4326-A563-D7E113341858}" destId="{C0AA6CE7-1715-4EA6-A214-C01AA4D5F91C}" srcOrd="10" destOrd="0" presId="urn:microsoft.com/office/officeart/2005/8/layout/radial6"/>
    <dgm:cxn modelId="{D8560FFF-03F5-499D-BB97-549EDBC157F9}" type="presParOf" srcId="{2CD2CEC2-2ADB-4326-A563-D7E113341858}" destId="{DB8EC5D4-6576-4F07-9BD7-4A504919DFCF}" srcOrd="11" destOrd="0" presId="urn:microsoft.com/office/officeart/2005/8/layout/radial6"/>
    <dgm:cxn modelId="{E2DAC4E4-8F71-487D-8B67-04EAA557D50D}" type="presParOf" srcId="{2CD2CEC2-2ADB-4326-A563-D7E113341858}" destId="{C733544D-689B-4232-91AA-5F3ADC873114}"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076CBF-9A93-47EE-B902-788141CC0DB0}" type="doc">
      <dgm:prSet loTypeId="urn:microsoft.com/office/officeart/2005/8/layout/hierarchy2" loCatId="hierarchy" qsTypeId="urn:microsoft.com/office/officeart/2005/8/quickstyle/3d2" qsCatId="3D" csTypeId="urn:microsoft.com/office/officeart/2005/8/colors/colorful2" csCatId="colorful" phldr="1"/>
      <dgm:spPr/>
      <dgm:t>
        <a:bodyPr/>
        <a:lstStyle/>
        <a:p>
          <a:endParaRPr lang="en-US"/>
        </a:p>
      </dgm:t>
    </dgm:pt>
    <dgm:pt modelId="{5E1C98A7-1C81-40EC-873E-5867EAE9B402}">
      <dgm:prSet phldrT="[Text]" custT="1"/>
      <dgm:spPr>
        <a:xfrm>
          <a:off x="8835" y="2200372"/>
          <a:ext cx="2357489" cy="1404727"/>
        </a:xfrm>
        <a:prstGeom prst="roundRect">
          <a:avLst>
            <a:gd name="adj" fmla="val 10000"/>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algn="ctr"/>
          <a:r>
            <a:rPr lang="en-GB" sz="1800" dirty="0">
              <a:solidFill>
                <a:sysClr val="window" lastClr="FFFFFF"/>
              </a:solidFill>
              <a:latin typeface="Calibri"/>
              <a:ea typeface="+mn-ea"/>
              <a:cs typeface="+mn-cs"/>
            </a:rPr>
            <a:t>Sectoral Priority Occupation and Interventions</a:t>
          </a:r>
          <a:r>
            <a:rPr lang="en-US" sz="1800" dirty="0">
              <a:solidFill>
                <a:sysClr val="window" lastClr="FFFFFF"/>
              </a:solidFill>
              <a:latin typeface="Calibri"/>
              <a:ea typeface="+mn-ea"/>
              <a:cs typeface="+mn-cs"/>
            </a:rPr>
            <a:t>LEARNING PROGRAMMES</a:t>
          </a:r>
        </a:p>
      </dgm:t>
    </dgm:pt>
    <dgm:pt modelId="{E646D6AA-0819-4FE0-BECF-5B9D1B88DB8A}" type="parTrans" cxnId="{B740E24D-6E67-437D-B5D8-95770716C60C}">
      <dgm:prSet/>
      <dgm:spPr/>
      <dgm:t>
        <a:bodyPr/>
        <a:lstStyle/>
        <a:p>
          <a:endParaRPr lang="en-US"/>
        </a:p>
      </dgm:t>
    </dgm:pt>
    <dgm:pt modelId="{ACD4F2B2-EC93-4DDE-85D6-8A14C0A523F4}" type="sibTrans" cxnId="{B740E24D-6E67-437D-B5D8-95770716C60C}">
      <dgm:prSet/>
      <dgm:spPr/>
      <dgm:t>
        <a:bodyPr/>
        <a:lstStyle/>
        <a:p>
          <a:endParaRPr lang="en-US"/>
        </a:p>
      </dgm:t>
    </dgm:pt>
    <dgm:pt modelId="{3CE4925A-B269-45D7-84B0-2636C6FB52C7}">
      <dgm:prSet phldrT="[Text]" custT="1"/>
      <dgm:spPr>
        <a:xfrm>
          <a:off x="2981348" y="1246777"/>
          <a:ext cx="1814870" cy="1135547"/>
        </a:xfrm>
        <a:prstGeom prst="roundRect">
          <a:avLst>
            <a:gd name="adj" fmla="val 10000"/>
          </a:avLst>
        </a:prstGeom>
        <a:gradFill rotWithShape="0">
          <a:gsLst>
            <a:gs pos="0">
              <a:srgbClr val="9BBB59">
                <a:hueOff val="0"/>
                <a:satOff val="0"/>
                <a:lumOff val="0"/>
                <a:alphaOff val="0"/>
                <a:tint val="100000"/>
                <a:shade val="100000"/>
                <a:satMod val="130000"/>
              </a:srgbClr>
            </a:gs>
            <a:gs pos="100000">
              <a:srgbClr val="9BBB59">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2400" dirty="0">
              <a:solidFill>
                <a:srgbClr val="9BBB59">
                  <a:lumMod val="75000"/>
                </a:srgbClr>
              </a:solidFill>
              <a:latin typeface="Calibri"/>
              <a:ea typeface="+mn-ea"/>
              <a:cs typeface="+mn-cs"/>
            </a:rPr>
            <a:t>Learning Programmes</a:t>
          </a:r>
        </a:p>
      </dgm:t>
    </dgm:pt>
    <dgm:pt modelId="{6DABB097-AB1A-4D40-B71A-684ED9F763C8}" type="parTrans" cxnId="{2ED2FB78-DB53-4963-8E94-791298A211DD}">
      <dgm:prSet/>
      <dgm:spPr>
        <a:xfrm rot="17968462">
          <a:off x="2048857" y="2343804"/>
          <a:ext cx="1249959" cy="29678"/>
        </a:xfrm>
        <a:custGeom>
          <a:avLst/>
          <a:gdLst/>
          <a:ahLst/>
          <a:cxnLst/>
          <a:rect l="0" t="0" r="0" b="0"/>
          <a:pathLst>
            <a:path>
              <a:moveTo>
                <a:pt x="0" y="14839"/>
              </a:moveTo>
              <a:lnTo>
                <a:pt x="1249959" y="14839"/>
              </a:lnTo>
            </a:path>
          </a:pathLst>
        </a:custGeom>
        <a:noFill/>
        <a:ln w="25400" cap="flat" cmpd="sng" algn="ctr">
          <a:solidFill>
            <a:srgbClr val="9BBB59">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en-US" dirty="0">
            <a:solidFill>
              <a:sysClr val="windowText" lastClr="000000">
                <a:hueOff val="0"/>
                <a:satOff val="0"/>
                <a:lumOff val="0"/>
                <a:alphaOff val="0"/>
              </a:sysClr>
            </a:solidFill>
            <a:latin typeface="Calibri"/>
            <a:ea typeface="+mn-ea"/>
            <a:cs typeface="+mn-cs"/>
          </a:endParaRPr>
        </a:p>
      </dgm:t>
    </dgm:pt>
    <dgm:pt modelId="{D1FECF9E-15A5-464E-A3A3-1159DEF9BE97}" type="sibTrans" cxnId="{2ED2FB78-DB53-4963-8E94-791298A211DD}">
      <dgm:prSet/>
      <dgm:spPr/>
      <dgm:t>
        <a:bodyPr/>
        <a:lstStyle/>
        <a:p>
          <a:endParaRPr lang="en-US"/>
        </a:p>
      </dgm:t>
    </dgm:pt>
    <dgm:pt modelId="{0398FF8F-DC9A-40CF-880E-886CB152754D}">
      <dgm:prSet phldrT="[Text]" custT="1"/>
      <dgm:spPr>
        <a:xfrm>
          <a:off x="5411242" y="100652"/>
          <a:ext cx="2160067" cy="768778"/>
        </a:xfrm>
        <a:prstGeom prst="roundRect">
          <a:avLst>
            <a:gd name="adj" fmla="val 10000"/>
          </a:avLst>
        </a:prstGeom>
        <a:gradFill rotWithShape="0">
          <a:gsLst>
            <a:gs pos="0">
              <a:srgbClr val="8064A2">
                <a:hueOff val="0"/>
                <a:satOff val="0"/>
                <a:lumOff val="0"/>
                <a:alphaOff val="0"/>
                <a:tint val="100000"/>
                <a:shade val="100000"/>
                <a:satMod val="130000"/>
              </a:srgbClr>
            </a:gs>
            <a:gs pos="100000">
              <a:srgbClr val="8064A2">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2400" dirty="0">
              <a:solidFill>
                <a:sysClr val="window" lastClr="FFFFFF"/>
              </a:solidFill>
              <a:latin typeface="Calibri"/>
              <a:ea typeface="+mn-ea"/>
              <a:cs typeface="+mn-cs"/>
            </a:rPr>
            <a:t>Bursaries</a:t>
          </a:r>
        </a:p>
      </dgm:t>
    </dgm:pt>
    <dgm:pt modelId="{9FDBB5AE-19A8-47AC-AD28-7AE73A9702DD}" type="parTrans" cxnId="{AE645BBD-95BF-4DE8-BB40-E9E03806F483}">
      <dgm:prSet/>
      <dgm:spPr>
        <a:xfrm rot="17689497">
          <a:off x="4371294" y="1134957"/>
          <a:ext cx="1464872" cy="29678"/>
        </a:xfrm>
        <a:custGeom>
          <a:avLst/>
          <a:gdLst/>
          <a:ahLst/>
          <a:cxnLst/>
          <a:rect l="0" t="0" r="0" b="0"/>
          <a:pathLst>
            <a:path>
              <a:moveTo>
                <a:pt x="0" y="14839"/>
              </a:moveTo>
              <a:lnTo>
                <a:pt x="1464872" y="14839"/>
              </a:lnTo>
            </a:path>
          </a:pathLst>
        </a:custGeom>
        <a:noFill/>
        <a:ln w="25400" cap="flat" cmpd="sng" algn="ctr">
          <a:solidFill>
            <a:srgbClr val="8064A2">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en-US" dirty="0">
            <a:solidFill>
              <a:sysClr val="windowText" lastClr="000000">
                <a:hueOff val="0"/>
                <a:satOff val="0"/>
                <a:lumOff val="0"/>
                <a:alphaOff val="0"/>
              </a:sysClr>
            </a:solidFill>
            <a:latin typeface="Calibri"/>
            <a:ea typeface="+mn-ea"/>
            <a:cs typeface="+mn-cs"/>
          </a:endParaRPr>
        </a:p>
      </dgm:t>
    </dgm:pt>
    <dgm:pt modelId="{9BC12A24-330F-41FD-92F2-86EF88D25B86}" type="sibTrans" cxnId="{AE645BBD-95BF-4DE8-BB40-E9E03806F483}">
      <dgm:prSet/>
      <dgm:spPr/>
      <dgm:t>
        <a:bodyPr/>
        <a:lstStyle/>
        <a:p>
          <a:endParaRPr lang="en-US"/>
        </a:p>
      </dgm:t>
    </dgm:pt>
    <dgm:pt modelId="{8A5B6080-CE43-4EB4-829C-8E9E33947165}">
      <dgm:prSet phldrT="[Text]" custT="1"/>
      <dgm:spPr>
        <a:xfrm>
          <a:off x="5411242" y="984747"/>
          <a:ext cx="2134805" cy="768778"/>
        </a:xfrm>
        <a:prstGeom prst="roundRect">
          <a:avLst>
            <a:gd name="adj" fmla="val 10000"/>
          </a:avLst>
        </a:prstGeom>
        <a:gradFill rotWithShape="0">
          <a:gsLst>
            <a:gs pos="0">
              <a:srgbClr val="8064A2">
                <a:hueOff val="0"/>
                <a:satOff val="0"/>
                <a:lumOff val="0"/>
                <a:alphaOff val="0"/>
                <a:tint val="100000"/>
                <a:shade val="100000"/>
                <a:satMod val="130000"/>
              </a:srgbClr>
            </a:gs>
            <a:gs pos="100000">
              <a:srgbClr val="8064A2">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2400" dirty="0">
              <a:solidFill>
                <a:sysClr val="window" lastClr="FFFFFF"/>
              </a:solidFill>
              <a:latin typeface="Calibri"/>
              <a:ea typeface="+mn-ea"/>
              <a:cs typeface="+mn-cs"/>
            </a:rPr>
            <a:t>Apprenticeship</a:t>
          </a:r>
        </a:p>
      </dgm:t>
    </dgm:pt>
    <dgm:pt modelId="{980AF8FF-83CF-41AF-9F97-ED8E52B43181}" type="parTrans" cxnId="{9D045238-C9AF-4BB6-8DE4-3ED4BFE1ABEA}">
      <dgm:prSet/>
      <dgm:spPr>
        <a:xfrm rot="19445220">
          <a:off x="4724044" y="1577005"/>
          <a:ext cx="759373" cy="29678"/>
        </a:xfrm>
        <a:custGeom>
          <a:avLst/>
          <a:gdLst/>
          <a:ahLst/>
          <a:cxnLst/>
          <a:rect l="0" t="0" r="0" b="0"/>
          <a:pathLst>
            <a:path>
              <a:moveTo>
                <a:pt x="0" y="14839"/>
              </a:moveTo>
              <a:lnTo>
                <a:pt x="759373" y="14839"/>
              </a:lnTo>
            </a:path>
          </a:pathLst>
        </a:custGeom>
        <a:noFill/>
        <a:ln w="25400" cap="flat" cmpd="sng" algn="ctr">
          <a:solidFill>
            <a:srgbClr val="8064A2">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en-US" dirty="0">
            <a:solidFill>
              <a:sysClr val="windowText" lastClr="000000">
                <a:hueOff val="0"/>
                <a:satOff val="0"/>
                <a:lumOff val="0"/>
                <a:alphaOff val="0"/>
              </a:sysClr>
            </a:solidFill>
            <a:latin typeface="Calibri"/>
            <a:ea typeface="+mn-ea"/>
            <a:cs typeface="+mn-cs"/>
          </a:endParaRPr>
        </a:p>
      </dgm:t>
    </dgm:pt>
    <dgm:pt modelId="{4E1C8C8D-4E65-4F00-9AA6-36DBA8BEB9D3}" type="sibTrans" cxnId="{9D045238-C9AF-4BB6-8DE4-3ED4BFE1ABEA}">
      <dgm:prSet/>
      <dgm:spPr/>
      <dgm:t>
        <a:bodyPr/>
        <a:lstStyle/>
        <a:p>
          <a:endParaRPr lang="en-US"/>
        </a:p>
      </dgm:t>
    </dgm:pt>
    <dgm:pt modelId="{F5D6F7EB-E0C8-4CB7-BEF4-12E8A1EE7CBE}">
      <dgm:prSet phldrT="[Text]" custT="1"/>
      <dgm:spPr>
        <a:xfrm>
          <a:off x="2981348" y="3490884"/>
          <a:ext cx="1856353" cy="1067810"/>
        </a:xfrm>
        <a:prstGeom prst="roundRect">
          <a:avLst>
            <a:gd name="adj" fmla="val 10000"/>
          </a:avLst>
        </a:prstGeom>
        <a:gradFill rotWithShape="0">
          <a:gsLst>
            <a:gs pos="0">
              <a:srgbClr val="9BBB59">
                <a:hueOff val="0"/>
                <a:satOff val="0"/>
                <a:lumOff val="0"/>
                <a:alphaOff val="0"/>
                <a:tint val="100000"/>
                <a:shade val="100000"/>
                <a:satMod val="130000"/>
              </a:srgbClr>
            </a:gs>
            <a:gs pos="100000">
              <a:srgbClr val="9BBB59">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2400" dirty="0">
              <a:solidFill>
                <a:srgbClr val="9BBB59">
                  <a:lumMod val="75000"/>
                </a:srgbClr>
              </a:solidFill>
              <a:latin typeface="Calibri"/>
              <a:ea typeface="+mn-ea"/>
              <a:cs typeface="+mn-cs"/>
            </a:rPr>
            <a:t>Work Integrated Learning</a:t>
          </a:r>
        </a:p>
      </dgm:t>
    </dgm:pt>
    <dgm:pt modelId="{1A41FF52-FB81-4A19-9AEE-F8FD8458FEC2}" type="parTrans" cxnId="{906121E8-4EA7-41F4-A3F0-3277566B9D1F}">
      <dgm:prSet/>
      <dgm:spPr>
        <a:xfrm rot="3676311">
          <a:off x="2034060" y="3448923"/>
          <a:ext cx="1279553" cy="29678"/>
        </a:xfrm>
        <a:custGeom>
          <a:avLst/>
          <a:gdLst/>
          <a:ahLst/>
          <a:cxnLst/>
          <a:rect l="0" t="0" r="0" b="0"/>
          <a:pathLst>
            <a:path>
              <a:moveTo>
                <a:pt x="0" y="14839"/>
              </a:moveTo>
              <a:lnTo>
                <a:pt x="1279553" y="14839"/>
              </a:lnTo>
            </a:path>
          </a:pathLst>
        </a:custGeom>
        <a:noFill/>
        <a:ln w="25400" cap="flat" cmpd="sng" algn="ctr">
          <a:solidFill>
            <a:srgbClr val="9BBB59">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en-US" dirty="0">
            <a:solidFill>
              <a:sysClr val="windowText" lastClr="000000">
                <a:hueOff val="0"/>
                <a:satOff val="0"/>
                <a:lumOff val="0"/>
                <a:alphaOff val="0"/>
              </a:sysClr>
            </a:solidFill>
            <a:latin typeface="Calibri"/>
            <a:ea typeface="+mn-ea"/>
            <a:cs typeface="+mn-cs"/>
          </a:endParaRPr>
        </a:p>
      </dgm:t>
    </dgm:pt>
    <dgm:pt modelId="{61643739-8D7A-48BF-A3DA-A388235DC8F8}" type="sibTrans" cxnId="{906121E8-4EA7-41F4-A3F0-3277566B9D1F}">
      <dgm:prSet/>
      <dgm:spPr/>
      <dgm:t>
        <a:bodyPr/>
        <a:lstStyle/>
        <a:p>
          <a:endParaRPr lang="en-US"/>
        </a:p>
      </dgm:t>
    </dgm:pt>
    <dgm:pt modelId="{26A95198-5EA4-4437-B50B-F45C32B6687E}">
      <dgm:prSet phldrT="[Text]" custT="1"/>
      <dgm:spPr>
        <a:xfrm>
          <a:off x="5452725" y="3640400"/>
          <a:ext cx="2198352" cy="768778"/>
        </a:xfrm>
        <a:prstGeom prst="roundRect">
          <a:avLst>
            <a:gd name="adj" fmla="val 10000"/>
          </a:avLst>
        </a:prstGeom>
        <a:gradFill rotWithShape="0">
          <a:gsLst>
            <a:gs pos="0">
              <a:srgbClr val="8064A2">
                <a:hueOff val="0"/>
                <a:satOff val="0"/>
                <a:lumOff val="0"/>
                <a:alphaOff val="0"/>
                <a:tint val="100000"/>
                <a:shade val="100000"/>
                <a:satMod val="130000"/>
              </a:srgbClr>
            </a:gs>
            <a:gs pos="100000">
              <a:srgbClr val="8064A2">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en-US" sz="2400" dirty="0">
            <a:solidFill>
              <a:sysClr val="window" lastClr="FFFFFF"/>
            </a:solidFill>
            <a:latin typeface="Calibri"/>
            <a:ea typeface="+mn-ea"/>
            <a:cs typeface="+mn-cs"/>
          </a:endParaRPr>
        </a:p>
        <a:p>
          <a:r>
            <a:rPr lang="en-US" sz="2400" dirty="0">
              <a:solidFill>
                <a:sysClr val="window" lastClr="FFFFFF"/>
              </a:solidFill>
              <a:latin typeface="Calibri"/>
              <a:ea typeface="+mn-ea"/>
              <a:cs typeface="+mn-cs"/>
            </a:rPr>
            <a:t>Internships &amp; </a:t>
          </a:r>
          <a:br>
            <a:rPr lang="en-US" sz="2400" dirty="0">
              <a:solidFill>
                <a:sysClr val="window" lastClr="FFFFFF"/>
              </a:solidFill>
              <a:latin typeface="Calibri"/>
              <a:ea typeface="+mn-ea"/>
              <a:cs typeface="+mn-cs"/>
            </a:rPr>
          </a:br>
          <a:r>
            <a:rPr lang="en-US" sz="2400" dirty="0">
              <a:solidFill>
                <a:sysClr val="window" lastClr="FFFFFF"/>
              </a:solidFill>
              <a:latin typeface="Calibri"/>
              <a:ea typeface="+mn-ea"/>
              <a:cs typeface="+mn-cs"/>
            </a:rPr>
            <a:t>Work experience</a:t>
          </a:r>
        </a:p>
        <a:p>
          <a:endParaRPr lang="en-US" sz="2400" dirty="0">
            <a:solidFill>
              <a:sysClr val="window" lastClr="FFFFFF"/>
            </a:solidFill>
            <a:latin typeface="Calibri"/>
            <a:ea typeface="+mn-ea"/>
            <a:cs typeface="+mn-cs"/>
          </a:endParaRPr>
        </a:p>
      </dgm:t>
    </dgm:pt>
    <dgm:pt modelId="{9EC45F0C-4E6E-43CA-B91F-EAA038593AA8}" type="parTrans" cxnId="{CDB0556D-3596-4A9D-900E-48D2F2907D66}">
      <dgm:prSet/>
      <dgm:spPr>
        <a:xfrm>
          <a:off x="4837702" y="4009950"/>
          <a:ext cx="615022" cy="29678"/>
        </a:xfrm>
        <a:custGeom>
          <a:avLst/>
          <a:gdLst/>
          <a:ahLst/>
          <a:cxnLst/>
          <a:rect l="0" t="0" r="0" b="0"/>
          <a:pathLst>
            <a:path>
              <a:moveTo>
                <a:pt x="0" y="14839"/>
              </a:moveTo>
              <a:lnTo>
                <a:pt x="615022" y="14839"/>
              </a:lnTo>
            </a:path>
          </a:pathLst>
        </a:custGeom>
        <a:noFill/>
        <a:ln w="25400" cap="flat" cmpd="sng" algn="ctr">
          <a:solidFill>
            <a:srgbClr val="8064A2">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en-US" dirty="0">
            <a:solidFill>
              <a:sysClr val="windowText" lastClr="000000">
                <a:hueOff val="0"/>
                <a:satOff val="0"/>
                <a:lumOff val="0"/>
                <a:alphaOff val="0"/>
              </a:sysClr>
            </a:solidFill>
            <a:latin typeface="Calibri"/>
            <a:ea typeface="+mn-ea"/>
            <a:cs typeface="+mn-cs"/>
          </a:endParaRPr>
        </a:p>
      </dgm:t>
    </dgm:pt>
    <dgm:pt modelId="{393C4301-783E-4911-BAE2-BE4D7B67F062}" type="sibTrans" cxnId="{CDB0556D-3596-4A9D-900E-48D2F2907D66}">
      <dgm:prSet/>
      <dgm:spPr/>
      <dgm:t>
        <a:bodyPr/>
        <a:lstStyle/>
        <a:p>
          <a:endParaRPr lang="en-US"/>
        </a:p>
      </dgm:t>
    </dgm:pt>
    <dgm:pt modelId="{C7CFCD83-D13C-4CB6-9757-77F9D15D1D78}">
      <dgm:prSet phldrT="[Text]" custT="1"/>
      <dgm:spPr>
        <a:xfrm>
          <a:off x="5411242" y="1868842"/>
          <a:ext cx="2229780" cy="768778"/>
        </a:xfrm>
        <a:prstGeom prst="roundRect">
          <a:avLst>
            <a:gd name="adj" fmla="val 10000"/>
          </a:avLst>
        </a:prstGeom>
        <a:gradFill rotWithShape="0">
          <a:gsLst>
            <a:gs pos="0">
              <a:srgbClr val="8064A2">
                <a:hueOff val="0"/>
                <a:satOff val="0"/>
                <a:lumOff val="0"/>
                <a:alphaOff val="0"/>
                <a:tint val="100000"/>
                <a:shade val="100000"/>
                <a:satMod val="130000"/>
              </a:srgbClr>
            </a:gs>
            <a:gs pos="100000">
              <a:srgbClr val="8064A2">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2400" dirty="0">
              <a:solidFill>
                <a:sysClr val="window" lastClr="FFFFFF"/>
              </a:solidFill>
              <a:latin typeface="Calibri"/>
              <a:ea typeface="+mn-ea"/>
              <a:cs typeface="+mn-cs"/>
            </a:rPr>
            <a:t>Learnerships</a:t>
          </a:r>
        </a:p>
      </dgm:t>
    </dgm:pt>
    <dgm:pt modelId="{2F1D5AB8-BE83-43D8-859D-4E4B616DE922}" type="parTrans" cxnId="{29289A07-53C3-4D7C-827E-1239E66FC72D}">
      <dgm:prSet/>
      <dgm:spPr>
        <a:xfrm rot="2129959">
          <a:off x="4726009" y="2019052"/>
          <a:ext cx="755442" cy="29678"/>
        </a:xfrm>
        <a:custGeom>
          <a:avLst/>
          <a:gdLst/>
          <a:ahLst/>
          <a:cxnLst/>
          <a:rect l="0" t="0" r="0" b="0"/>
          <a:pathLst>
            <a:path>
              <a:moveTo>
                <a:pt x="0" y="14839"/>
              </a:moveTo>
              <a:lnTo>
                <a:pt x="755442" y="14839"/>
              </a:lnTo>
            </a:path>
          </a:pathLst>
        </a:custGeom>
        <a:noFill/>
        <a:ln w="25400" cap="flat" cmpd="sng" algn="ctr">
          <a:solidFill>
            <a:srgbClr val="8064A2">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en-US">
            <a:solidFill>
              <a:sysClr val="windowText" lastClr="000000">
                <a:hueOff val="0"/>
                <a:satOff val="0"/>
                <a:lumOff val="0"/>
                <a:alphaOff val="0"/>
              </a:sysClr>
            </a:solidFill>
            <a:latin typeface="Calibri"/>
            <a:ea typeface="+mn-ea"/>
            <a:cs typeface="+mn-cs"/>
          </a:endParaRPr>
        </a:p>
      </dgm:t>
    </dgm:pt>
    <dgm:pt modelId="{8B34BA51-E0A2-4E45-BDB3-7EFC235D3413}" type="sibTrans" cxnId="{29289A07-53C3-4D7C-827E-1239E66FC72D}">
      <dgm:prSet/>
      <dgm:spPr/>
      <dgm:t>
        <a:bodyPr/>
        <a:lstStyle/>
        <a:p>
          <a:endParaRPr lang="en-US"/>
        </a:p>
      </dgm:t>
    </dgm:pt>
    <dgm:pt modelId="{F34BE502-2EC4-4A90-85F1-3E8DC91F3407}">
      <dgm:prSet phldrT="[Text]" custT="1"/>
      <dgm:spPr>
        <a:xfrm>
          <a:off x="5456794" y="2752937"/>
          <a:ext cx="2203119" cy="768778"/>
        </a:xfrm>
        <a:prstGeom prst="roundRect">
          <a:avLst>
            <a:gd name="adj" fmla="val 10000"/>
          </a:avLst>
        </a:prstGeom>
        <a:gradFill rotWithShape="0">
          <a:gsLst>
            <a:gs pos="0">
              <a:srgbClr val="8064A2">
                <a:hueOff val="0"/>
                <a:satOff val="0"/>
                <a:lumOff val="0"/>
                <a:alphaOff val="0"/>
                <a:tint val="100000"/>
                <a:shade val="100000"/>
                <a:satMod val="130000"/>
              </a:srgbClr>
            </a:gs>
            <a:gs pos="100000">
              <a:srgbClr val="8064A2">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2400" dirty="0">
              <a:solidFill>
                <a:sysClr val="window" lastClr="FFFFFF"/>
              </a:solidFill>
              <a:latin typeface="Calibri"/>
              <a:ea typeface="+mn-ea"/>
              <a:cs typeface="+mn-cs"/>
            </a:rPr>
            <a:t>Skills Programmes</a:t>
          </a:r>
        </a:p>
      </dgm:t>
    </dgm:pt>
    <dgm:pt modelId="{7ADBA6F8-5919-4487-BD2F-C7CB95EC1E9F}" type="parTrans" cxnId="{04D303B4-9EA4-4A2B-BA65-63EED2D66231}">
      <dgm:prSet/>
      <dgm:spPr>
        <a:xfrm rot="3807786">
          <a:off x="4387234" y="2461100"/>
          <a:ext cx="1478545" cy="29678"/>
        </a:xfrm>
        <a:custGeom>
          <a:avLst/>
          <a:gdLst/>
          <a:ahLst/>
          <a:cxnLst/>
          <a:rect l="0" t="0" r="0" b="0"/>
          <a:pathLst>
            <a:path>
              <a:moveTo>
                <a:pt x="0" y="14839"/>
              </a:moveTo>
              <a:lnTo>
                <a:pt x="1478545" y="14839"/>
              </a:lnTo>
            </a:path>
          </a:pathLst>
        </a:custGeom>
        <a:noFill/>
        <a:ln w="25400" cap="flat" cmpd="sng" algn="ctr">
          <a:solidFill>
            <a:srgbClr val="8064A2">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en-US">
            <a:solidFill>
              <a:sysClr val="windowText" lastClr="000000">
                <a:hueOff val="0"/>
                <a:satOff val="0"/>
                <a:lumOff val="0"/>
                <a:alphaOff val="0"/>
              </a:sysClr>
            </a:solidFill>
            <a:latin typeface="Calibri"/>
            <a:ea typeface="+mn-ea"/>
            <a:cs typeface="+mn-cs"/>
          </a:endParaRPr>
        </a:p>
      </dgm:t>
    </dgm:pt>
    <dgm:pt modelId="{BC7437FC-F28F-40C7-A843-AD597F354246}" type="sibTrans" cxnId="{04D303B4-9EA4-4A2B-BA65-63EED2D66231}">
      <dgm:prSet/>
      <dgm:spPr/>
      <dgm:t>
        <a:bodyPr/>
        <a:lstStyle/>
        <a:p>
          <a:endParaRPr lang="en-US"/>
        </a:p>
      </dgm:t>
    </dgm:pt>
    <dgm:pt modelId="{574AAA62-3D76-420B-BC51-6A2FFEFC362C}">
      <dgm:prSet custT="1"/>
      <dgm:spPr>
        <a:gradFill rotWithShape="0">
          <a:gsLst>
            <a:gs pos="0">
              <a:srgbClr val="7030A0"/>
            </a:gs>
            <a:gs pos="0">
              <a:srgbClr val="BD8EDA"/>
            </a:gs>
            <a:gs pos="5000">
              <a:srgbClr val="A586E2"/>
            </a:gs>
          </a:gsLst>
        </a:gradFill>
      </dgm:spPr>
      <dgm:t>
        <a:bodyPr/>
        <a:lstStyle/>
        <a:p>
          <a:r>
            <a:rPr lang="en-US" sz="2000" b="1" dirty="0"/>
            <a:t>Adult Education &amp; Training</a:t>
          </a:r>
        </a:p>
      </dgm:t>
    </dgm:pt>
    <dgm:pt modelId="{51391620-ABD3-40AB-A94B-ED1DA9DF2A2F}" type="parTrans" cxnId="{93F55672-24A3-4FB8-A9A9-08E00ABF8F42}">
      <dgm:prSet/>
      <dgm:spPr/>
      <dgm:t>
        <a:bodyPr/>
        <a:lstStyle/>
        <a:p>
          <a:endParaRPr lang="en-US"/>
        </a:p>
      </dgm:t>
    </dgm:pt>
    <dgm:pt modelId="{3BD0DFBB-0638-41D0-9119-920D5B459364}" type="sibTrans" cxnId="{93F55672-24A3-4FB8-A9A9-08E00ABF8F42}">
      <dgm:prSet/>
      <dgm:spPr/>
      <dgm:t>
        <a:bodyPr/>
        <a:lstStyle/>
        <a:p>
          <a:endParaRPr lang="en-US"/>
        </a:p>
      </dgm:t>
    </dgm:pt>
    <dgm:pt modelId="{7AE3E55F-4739-4937-84A4-54BCFAB05D96}" type="pres">
      <dgm:prSet presAssocID="{12076CBF-9A93-47EE-B902-788141CC0DB0}" presName="diagram" presStyleCnt="0">
        <dgm:presLayoutVars>
          <dgm:chPref val="1"/>
          <dgm:dir/>
          <dgm:animOne val="branch"/>
          <dgm:animLvl val="lvl"/>
          <dgm:resizeHandles val="exact"/>
        </dgm:presLayoutVars>
      </dgm:prSet>
      <dgm:spPr/>
    </dgm:pt>
    <dgm:pt modelId="{0D5A1019-4BDD-4A44-B1D7-969D1A997222}" type="pres">
      <dgm:prSet presAssocID="{5E1C98A7-1C81-40EC-873E-5867EAE9B402}" presName="root1" presStyleCnt="0"/>
      <dgm:spPr/>
    </dgm:pt>
    <dgm:pt modelId="{1EE0DED1-7BA6-4399-9DE6-4EB3B105644A}" type="pres">
      <dgm:prSet presAssocID="{5E1C98A7-1C81-40EC-873E-5867EAE9B402}" presName="LevelOneTextNode" presStyleLbl="node0" presStyleIdx="0" presStyleCnt="1" custAng="0" custScaleX="168089" custScaleY="182956">
        <dgm:presLayoutVars>
          <dgm:chPref val="3"/>
        </dgm:presLayoutVars>
      </dgm:prSet>
      <dgm:spPr>
        <a:prstGeom prst="flowChartMagneticDisk">
          <a:avLst/>
        </a:prstGeom>
      </dgm:spPr>
    </dgm:pt>
    <dgm:pt modelId="{225816CD-CA79-40C5-83BA-ACE48EF736EE}" type="pres">
      <dgm:prSet presAssocID="{5E1C98A7-1C81-40EC-873E-5867EAE9B402}" presName="level2hierChild" presStyleCnt="0"/>
      <dgm:spPr/>
    </dgm:pt>
    <dgm:pt modelId="{333FF4CB-8C1F-4A7D-A838-08E297CE9017}" type="pres">
      <dgm:prSet presAssocID="{6DABB097-AB1A-4D40-B71A-684ED9F763C8}" presName="conn2-1" presStyleLbl="parChTrans1D2" presStyleIdx="0" presStyleCnt="2"/>
      <dgm:spPr/>
    </dgm:pt>
    <dgm:pt modelId="{45054315-673D-4E0F-B778-50C7CD043342}" type="pres">
      <dgm:prSet presAssocID="{6DABB097-AB1A-4D40-B71A-684ED9F763C8}" presName="connTx" presStyleLbl="parChTrans1D2" presStyleIdx="0" presStyleCnt="2"/>
      <dgm:spPr/>
    </dgm:pt>
    <dgm:pt modelId="{9510EA61-7BCB-4B67-B625-E8A7CB411DC2}" type="pres">
      <dgm:prSet presAssocID="{3CE4925A-B269-45D7-84B0-2636C6FB52C7}" presName="root2" presStyleCnt="0"/>
      <dgm:spPr/>
    </dgm:pt>
    <dgm:pt modelId="{2EAF9BC8-8CD7-4C7B-A621-F7D5C4590BBC}" type="pres">
      <dgm:prSet presAssocID="{3CE4925A-B269-45D7-84B0-2636C6FB52C7}" presName="LevelTwoTextNode" presStyleLbl="node2" presStyleIdx="0" presStyleCnt="2" custFlipHor="1" custScaleX="248388" custScaleY="87074">
        <dgm:presLayoutVars>
          <dgm:chPref val="3"/>
        </dgm:presLayoutVars>
      </dgm:prSet>
      <dgm:spPr>
        <a:prstGeom prst="flowChartMagneticDisk">
          <a:avLst/>
        </a:prstGeom>
      </dgm:spPr>
    </dgm:pt>
    <dgm:pt modelId="{8B985B7B-0E38-4ED0-8045-A0572E8E8A3D}" type="pres">
      <dgm:prSet presAssocID="{3CE4925A-B269-45D7-84B0-2636C6FB52C7}" presName="level3hierChild" presStyleCnt="0"/>
      <dgm:spPr/>
    </dgm:pt>
    <dgm:pt modelId="{20B5EC63-F621-4A65-B5C7-B709D55AEA3A}" type="pres">
      <dgm:prSet presAssocID="{9FDBB5AE-19A8-47AC-AD28-7AE73A9702DD}" presName="conn2-1" presStyleLbl="parChTrans1D3" presStyleIdx="0" presStyleCnt="5"/>
      <dgm:spPr/>
    </dgm:pt>
    <dgm:pt modelId="{C1FA39BC-04C0-4AC0-ACBF-6504F8628FE7}" type="pres">
      <dgm:prSet presAssocID="{9FDBB5AE-19A8-47AC-AD28-7AE73A9702DD}" presName="connTx" presStyleLbl="parChTrans1D3" presStyleIdx="0" presStyleCnt="5"/>
      <dgm:spPr/>
    </dgm:pt>
    <dgm:pt modelId="{91AD4171-1EF9-444F-89A4-37DD43537D18}" type="pres">
      <dgm:prSet presAssocID="{0398FF8F-DC9A-40CF-880E-886CB152754D}" presName="root2" presStyleCnt="0"/>
      <dgm:spPr/>
    </dgm:pt>
    <dgm:pt modelId="{F51EC946-321B-46FD-82AF-5751F32C54E3}" type="pres">
      <dgm:prSet presAssocID="{0398FF8F-DC9A-40CF-880E-886CB152754D}" presName="LevelTwoTextNode" presStyleLbl="node3" presStyleIdx="0" presStyleCnt="5" custScaleX="140487" custLinFactNeighborY="-438">
        <dgm:presLayoutVars>
          <dgm:chPref val="3"/>
        </dgm:presLayoutVars>
      </dgm:prSet>
      <dgm:spPr>
        <a:prstGeom prst="flowChartMagneticDisk">
          <a:avLst/>
        </a:prstGeom>
      </dgm:spPr>
    </dgm:pt>
    <dgm:pt modelId="{BC952365-45EA-495E-886D-9EA096D24669}" type="pres">
      <dgm:prSet presAssocID="{0398FF8F-DC9A-40CF-880E-886CB152754D}" presName="level3hierChild" presStyleCnt="0"/>
      <dgm:spPr/>
    </dgm:pt>
    <dgm:pt modelId="{CE5CE610-F43D-42DB-A2B8-D1A182139DE7}" type="pres">
      <dgm:prSet presAssocID="{980AF8FF-83CF-41AF-9F97-ED8E52B43181}" presName="conn2-1" presStyleLbl="parChTrans1D3" presStyleIdx="1" presStyleCnt="5"/>
      <dgm:spPr/>
    </dgm:pt>
    <dgm:pt modelId="{1452801E-7E64-4E40-A8AF-FE23A1FE6922}" type="pres">
      <dgm:prSet presAssocID="{980AF8FF-83CF-41AF-9F97-ED8E52B43181}" presName="connTx" presStyleLbl="parChTrans1D3" presStyleIdx="1" presStyleCnt="5"/>
      <dgm:spPr/>
    </dgm:pt>
    <dgm:pt modelId="{C6A2A70C-7283-41A2-8B5F-AEDE07375D60}" type="pres">
      <dgm:prSet presAssocID="{8A5B6080-CE43-4EB4-829C-8E9E33947165}" presName="root2" presStyleCnt="0"/>
      <dgm:spPr/>
    </dgm:pt>
    <dgm:pt modelId="{593C2E17-DDF5-4478-9856-E7C6A0D6374C}" type="pres">
      <dgm:prSet presAssocID="{8A5B6080-CE43-4EB4-829C-8E9E33947165}" presName="LevelTwoTextNode" presStyleLbl="node3" presStyleIdx="1" presStyleCnt="5" custScaleX="138844" custLinFactNeighborY="-438">
        <dgm:presLayoutVars>
          <dgm:chPref val="3"/>
        </dgm:presLayoutVars>
      </dgm:prSet>
      <dgm:spPr>
        <a:prstGeom prst="flowChartMagneticDisk">
          <a:avLst/>
        </a:prstGeom>
      </dgm:spPr>
    </dgm:pt>
    <dgm:pt modelId="{68C90916-DE96-4D39-8946-88C146E29087}" type="pres">
      <dgm:prSet presAssocID="{8A5B6080-CE43-4EB4-829C-8E9E33947165}" presName="level3hierChild" presStyleCnt="0"/>
      <dgm:spPr/>
    </dgm:pt>
    <dgm:pt modelId="{8970D55A-0C0E-4E5A-96C2-1367D1B72D96}" type="pres">
      <dgm:prSet presAssocID="{2F1D5AB8-BE83-43D8-859D-4E4B616DE922}" presName="conn2-1" presStyleLbl="parChTrans1D3" presStyleIdx="2" presStyleCnt="5"/>
      <dgm:spPr/>
    </dgm:pt>
    <dgm:pt modelId="{8AAF07D8-4604-49A1-A149-6F4767635533}" type="pres">
      <dgm:prSet presAssocID="{2F1D5AB8-BE83-43D8-859D-4E4B616DE922}" presName="connTx" presStyleLbl="parChTrans1D3" presStyleIdx="2" presStyleCnt="5"/>
      <dgm:spPr/>
    </dgm:pt>
    <dgm:pt modelId="{1165B79A-2043-4959-AA98-A965B5B303C1}" type="pres">
      <dgm:prSet presAssocID="{C7CFCD83-D13C-4CB6-9757-77F9D15D1D78}" presName="root2" presStyleCnt="0"/>
      <dgm:spPr/>
    </dgm:pt>
    <dgm:pt modelId="{C714621C-3B83-4D8C-9BAF-2DD8E2A51A61}" type="pres">
      <dgm:prSet presAssocID="{C7CFCD83-D13C-4CB6-9757-77F9D15D1D78}" presName="LevelTwoTextNode" presStyleLbl="node3" presStyleIdx="2" presStyleCnt="5" custScaleX="145021" custLinFactNeighborY="-438">
        <dgm:presLayoutVars>
          <dgm:chPref val="3"/>
        </dgm:presLayoutVars>
      </dgm:prSet>
      <dgm:spPr>
        <a:prstGeom prst="flowChartMagneticDisk">
          <a:avLst/>
        </a:prstGeom>
      </dgm:spPr>
    </dgm:pt>
    <dgm:pt modelId="{5B872E93-DADB-4E28-A758-6EE2E15A3E68}" type="pres">
      <dgm:prSet presAssocID="{C7CFCD83-D13C-4CB6-9757-77F9D15D1D78}" presName="level3hierChild" presStyleCnt="0"/>
      <dgm:spPr/>
    </dgm:pt>
    <dgm:pt modelId="{C3191B35-587B-47D2-A7D1-7C4A6251649F}" type="pres">
      <dgm:prSet presAssocID="{7ADBA6F8-5919-4487-BD2F-C7CB95EC1E9F}" presName="conn2-1" presStyleLbl="parChTrans1D3" presStyleIdx="3" presStyleCnt="5"/>
      <dgm:spPr/>
    </dgm:pt>
    <dgm:pt modelId="{E7B3E251-4980-4625-A135-293E2ADB9409}" type="pres">
      <dgm:prSet presAssocID="{7ADBA6F8-5919-4487-BD2F-C7CB95EC1E9F}" presName="connTx" presStyleLbl="parChTrans1D3" presStyleIdx="3" presStyleCnt="5"/>
      <dgm:spPr/>
    </dgm:pt>
    <dgm:pt modelId="{46687FAC-6072-4EEF-A62A-EDAF0F0258F7}" type="pres">
      <dgm:prSet presAssocID="{F34BE502-2EC4-4A90-85F1-3E8DC91F3407}" presName="root2" presStyleCnt="0"/>
      <dgm:spPr/>
    </dgm:pt>
    <dgm:pt modelId="{0C6684F8-F33A-4D5A-B551-AE40310882A6}" type="pres">
      <dgm:prSet presAssocID="{F34BE502-2EC4-4A90-85F1-3E8DC91F3407}" presName="LevelTwoTextNode" presStyleLbl="node3" presStyleIdx="3" presStyleCnt="5" custScaleX="143287" custLinFactNeighborX="4735" custLinFactNeighborY="-438">
        <dgm:presLayoutVars>
          <dgm:chPref val="3"/>
        </dgm:presLayoutVars>
      </dgm:prSet>
      <dgm:spPr>
        <a:prstGeom prst="flowChartMagneticDisk">
          <a:avLst/>
        </a:prstGeom>
      </dgm:spPr>
    </dgm:pt>
    <dgm:pt modelId="{669D1C7D-FBC8-4278-84FC-2D98C3B21A47}" type="pres">
      <dgm:prSet presAssocID="{F34BE502-2EC4-4A90-85F1-3E8DC91F3407}" presName="level3hierChild" presStyleCnt="0"/>
      <dgm:spPr/>
    </dgm:pt>
    <dgm:pt modelId="{CD90E64F-BC92-4749-908A-D61CE3D66253}" type="pres">
      <dgm:prSet presAssocID="{51391620-ABD3-40AB-A94B-ED1DA9DF2A2F}" presName="conn2-1" presStyleLbl="parChTrans1D4" presStyleIdx="0" presStyleCnt="1"/>
      <dgm:spPr/>
    </dgm:pt>
    <dgm:pt modelId="{7253FF44-E3FB-46B5-835C-13070E31E0A9}" type="pres">
      <dgm:prSet presAssocID="{51391620-ABD3-40AB-A94B-ED1DA9DF2A2F}" presName="connTx" presStyleLbl="parChTrans1D4" presStyleIdx="0" presStyleCnt="1"/>
      <dgm:spPr/>
    </dgm:pt>
    <dgm:pt modelId="{3A1E4433-E77C-457A-9437-6A4073C51108}" type="pres">
      <dgm:prSet presAssocID="{574AAA62-3D76-420B-BC51-6A2FFEFC362C}" presName="root2" presStyleCnt="0"/>
      <dgm:spPr/>
    </dgm:pt>
    <dgm:pt modelId="{6820F46C-1613-4E10-BAFB-D609683B222A}" type="pres">
      <dgm:prSet presAssocID="{574AAA62-3D76-420B-BC51-6A2FFEFC362C}" presName="LevelTwoTextNode" presStyleLbl="node4" presStyleIdx="0" presStyleCnt="1" custScaleX="119554">
        <dgm:presLayoutVars>
          <dgm:chPref val="3"/>
        </dgm:presLayoutVars>
      </dgm:prSet>
      <dgm:spPr>
        <a:prstGeom prst="flowChartMagneticDisk">
          <a:avLst/>
        </a:prstGeom>
      </dgm:spPr>
    </dgm:pt>
    <dgm:pt modelId="{21B6B7AF-FFF3-4BFC-A60F-B76523BCC06B}" type="pres">
      <dgm:prSet presAssocID="{574AAA62-3D76-420B-BC51-6A2FFEFC362C}" presName="level3hierChild" presStyleCnt="0"/>
      <dgm:spPr/>
    </dgm:pt>
    <dgm:pt modelId="{160ABDA7-FFFF-43B9-AB49-D795DDC8400E}" type="pres">
      <dgm:prSet presAssocID="{1A41FF52-FB81-4A19-9AEE-F8FD8458FEC2}" presName="conn2-1" presStyleLbl="parChTrans1D2" presStyleIdx="1" presStyleCnt="2"/>
      <dgm:spPr/>
    </dgm:pt>
    <dgm:pt modelId="{739AF832-6523-4EBA-8B21-58286D44EC0E}" type="pres">
      <dgm:prSet presAssocID="{1A41FF52-FB81-4A19-9AEE-F8FD8458FEC2}" presName="connTx" presStyleLbl="parChTrans1D2" presStyleIdx="1" presStyleCnt="2"/>
      <dgm:spPr/>
    </dgm:pt>
    <dgm:pt modelId="{9C016F7F-056E-4B91-AF9B-6381621739A3}" type="pres">
      <dgm:prSet presAssocID="{F5D6F7EB-E0C8-4CB7-BEF4-12E8A1EE7CBE}" presName="root2" presStyleCnt="0"/>
      <dgm:spPr/>
    </dgm:pt>
    <dgm:pt modelId="{A6B6A05A-5950-45A6-B499-CAC01D4CC43D}" type="pres">
      <dgm:prSet presAssocID="{F5D6F7EB-E0C8-4CB7-BEF4-12E8A1EE7CBE}" presName="LevelTwoTextNode" presStyleLbl="node2" presStyleIdx="1" presStyleCnt="2" custScaleX="265470" custScaleY="78776">
        <dgm:presLayoutVars>
          <dgm:chPref val="3"/>
        </dgm:presLayoutVars>
      </dgm:prSet>
      <dgm:spPr>
        <a:prstGeom prst="flowChartMagneticDisk">
          <a:avLst/>
        </a:prstGeom>
      </dgm:spPr>
    </dgm:pt>
    <dgm:pt modelId="{364F81F9-8DE1-41FB-82AD-15A26E1CA51B}" type="pres">
      <dgm:prSet presAssocID="{F5D6F7EB-E0C8-4CB7-BEF4-12E8A1EE7CBE}" presName="level3hierChild" presStyleCnt="0"/>
      <dgm:spPr/>
    </dgm:pt>
    <dgm:pt modelId="{5D1E739B-E322-47BA-9551-80308BD909DE}" type="pres">
      <dgm:prSet presAssocID="{9EC45F0C-4E6E-43CA-B91F-EAA038593AA8}" presName="conn2-1" presStyleLbl="parChTrans1D3" presStyleIdx="4" presStyleCnt="5"/>
      <dgm:spPr/>
    </dgm:pt>
    <dgm:pt modelId="{8A7B7FF4-CE78-4456-83C9-5FC895192B2C}" type="pres">
      <dgm:prSet presAssocID="{9EC45F0C-4E6E-43CA-B91F-EAA038593AA8}" presName="connTx" presStyleLbl="parChTrans1D3" presStyleIdx="4" presStyleCnt="5"/>
      <dgm:spPr/>
    </dgm:pt>
    <dgm:pt modelId="{2822C035-C63A-412A-AC63-ED87FBD97231}" type="pres">
      <dgm:prSet presAssocID="{26A95198-5EA4-4437-B50B-F45C32B6687E}" presName="root2" presStyleCnt="0"/>
      <dgm:spPr/>
    </dgm:pt>
    <dgm:pt modelId="{F8B02C3D-4C62-43EF-880E-FA0A8DB5C122}" type="pres">
      <dgm:prSet presAssocID="{26A95198-5EA4-4437-B50B-F45C32B6687E}" presName="LevelTwoTextNode" presStyleLbl="node3" presStyleIdx="4" presStyleCnt="5" custScaleX="142977">
        <dgm:presLayoutVars>
          <dgm:chPref val="3"/>
        </dgm:presLayoutVars>
      </dgm:prSet>
      <dgm:spPr>
        <a:prstGeom prst="flowChartMagneticDisk">
          <a:avLst/>
        </a:prstGeom>
      </dgm:spPr>
    </dgm:pt>
    <dgm:pt modelId="{7607A2AB-FB76-41A5-8929-4E75C5E2FAB6}" type="pres">
      <dgm:prSet presAssocID="{26A95198-5EA4-4437-B50B-F45C32B6687E}" presName="level3hierChild" presStyleCnt="0"/>
      <dgm:spPr/>
    </dgm:pt>
  </dgm:ptLst>
  <dgm:cxnLst>
    <dgm:cxn modelId="{29289A07-53C3-4D7C-827E-1239E66FC72D}" srcId="{3CE4925A-B269-45D7-84B0-2636C6FB52C7}" destId="{C7CFCD83-D13C-4CB6-9757-77F9D15D1D78}" srcOrd="2" destOrd="0" parTransId="{2F1D5AB8-BE83-43D8-859D-4E4B616DE922}" sibTransId="{8B34BA51-E0A2-4E45-BDB3-7EFC235D3413}"/>
    <dgm:cxn modelId="{D6280309-443B-4BED-BE87-FC82DEC35B06}" type="presOf" srcId="{1A41FF52-FB81-4A19-9AEE-F8FD8458FEC2}" destId="{160ABDA7-FFFF-43B9-AB49-D795DDC8400E}" srcOrd="0" destOrd="0" presId="urn:microsoft.com/office/officeart/2005/8/layout/hierarchy2"/>
    <dgm:cxn modelId="{39EEBC0C-810D-4F8E-BCAA-270131E59253}" type="presOf" srcId="{F5D6F7EB-E0C8-4CB7-BEF4-12E8A1EE7CBE}" destId="{A6B6A05A-5950-45A6-B499-CAC01D4CC43D}" srcOrd="0" destOrd="0" presId="urn:microsoft.com/office/officeart/2005/8/layout/hierarchy2"/>
    <dgm:cxn modelId="{69ECEE1F-7537-43C1-83E9-3C6A2124A921}" type="presOf" srcId="{9FDBB5AE-19A8-47AC-AD28-7AE73A9702DD}" destId="{C1FA39BC-04C0-4AC0-ACBF-6504F8628FE7}" srcOrd="1" destOrd="0" presId="urn:microsoft.com/office/officeart/2005/8/layout/hierarchy2"/>
    <dgm:cxn modelId="{93FF1423-EE56-4AF0-91FE-9D3C7FD1862E}" type="presOf" srcId="{0398FF8F-DC9A-40CF-880E-886CB152754D}" destId="{F51EC946-321B-46FD-82AF-5751F32C54E3}" srcOrd="0" destOrd="0" presId="urn:microsoft.com/office/officeart/2005/8/layout/hierarchy2"/>
    <dgm:cxn modelId="{5A9E1A28-996B-4139-B569-2B7AA93495AD}" type="presOf" srcId="{7ADBA6F8-5919-4487-BD2F-C7CB95EC1E9F}" destId="{C3191B35-587B-47D2-A7D1-7C4A6251649F}" srcOrd="0" destOrd="0" presId="urn:microsoft.com/office/officeart/2005/8/layout/hierarchy2"/>
    <dgm:cxn modelId="{5F688330-E864-4376-A866-81EB53E61886}" type="presOf" srcId="{8A5B6080-CE43-4EB4-829C-8E9E33947165}" destId="{593C2E17-DDF5-4478-9856-E7C6A0D6374C}" srcOrd="0" destOrd="0" presId="urn:microsoft.com/office/officeart/2005/8/layout/hierarchy2"/>
    <dgm:cxn modelId="{9D045238-C9AF-4BB6-8DE4-3ED4BFE1ABEA}" srcId="{3CE4925A-B269-45D7-84B0-2636C6FB52C7}" destId="{8A5B6080-CE43-4EB4-829C-8E9E33947165}" srcOrd="1" destOrd="0" parTransId="{980AF8FF-83CF-41AF-9F97-ED8E52B43181}" sibTransId="{4E1C8C8D-4E65-4F00-9AA6-36DBA8BEB9D3}"/>
    <dgm:cxn modelId="{E0CE873F-2FBE-4D71-9456-35FFD75DD9C7}" type="presOf" srcId="{9FDBB5AE-19A8-47AC-AD28-7AE73A9702DD}" destId="{20B5EC63-F621-4A65-B5C7-B709D55AEA3A}" srcOrd="0" destOrd="0" presId="urn:microsoft.com/office/officeart/2005/8/layout/hierarchy2"/>
    <dgm:cxn modelId="{C9E3BC5E-6D6B-49BB-B393-889857FD4200}" type="presOf" srcId="{980AF8FF-83CF-41AF-9F97-ED8E52B43181}" destId="{1452801E-7E64-4E40-A8AF-FE23A1FE6922}" srcOrd="1" destOrd="0" presId="urn:microsoft.com/office/officeart/2005/8/layout/hierarchy2"/>
    <dgm:cxn modelId="{8FD82A41-B76D-4500-9835-11493996AEC9}" type="presOf" srcId="{5E1C98A7-1C81-40EC-873E-5867EAE9B402}" destId="{1EE0DED1-7BA6-4399-9DE6-4EB3B105644A}" srcOrd="0" destOrd="0" presId="urn:microsoft.com/office/officeart/2005/8/layout/hierarchy2"/>
    <dgm:cxn modelId="{43BE7E65-3A52-4522-9C60-EAAB2C7ABA05}" type="presOf" srcId="{C7CFCD83-D13C-4CB6-9757-77F9D15D1D78}" destId="{C714621C-3B83-4D8C-9BAF-2DD8E2A51A61}" srcOrd="0" destOrd="0" presId="urn:microsoft.com/office/officeart/2005/8/layout/hierarchy2"/>
    <dgm:cxn modelId="{B2FC9A6C-2FDF-4A21-80A5-10DF8D8DA8B2}" type="presOf" srcId="{51391620-ABD3-40AB-A94B-ED1DA9DF2A2F}" destId="{CD90E64F-BC92-4749-908A-D61CE3D66253}" srcOrd="0" destOrd="0" presId="urn:microsoft.com/office/officeart/2005/8/layout/hierarchy2"/>
    <dgm:cxn modelId="{CDB0556D-3596-4A9D-900E-48D2F2907D66}" srcId="{F5D6F7EB-E0C8-4CB7-BEF4-12E8A1EE7CBE}" destId="{26A95198-5EA4-4437-B50B-F45C32B6687E}" srcOrd="0" destOrd="0" parTransId="{9EC45F0C-4E6E-43CA-B91F-EAA038593AA8}" sibTransId="{393C4301-783E-4911-BAE2-BE4D7B67F062}"/>
    <dgm:cxn modelId="{B740E24D-6E67-437D-B5D8-95770716C60C}" srcId="{12076CBF-9A93-47EE-B902-788141CC0DB0}" destId="{5E1C98A7-1C81-40EC-873E-5867EAE9B402}" srcOrd="0" destOrd="0" parTransId="{E646D6AA-0819-4FE0-BECF-5B9D1B88DB8A}" sibTransId="{ACD4F2B2-EC93-4DDE-85D6-8A14C0A523F4}"/>
    <dgm:cxn modelId="{4587574F-DBB1-4ACF-BAD1-0CC466C0B16E}" type="presOf" srcId="{6DABB097-AB1A-4D40-B71A-684ED9F763C8}" destId="{333FF4CB-8C1F-4A7D-A838-08E297CE9017}" srcOrd="0" destOrd="0" presId="urn:microsoft.com/office/officeart/2005/8/layout/hierarchy2"/>
    <dgm:cxn modelId="{18314D52-0593-4822-9EC6-F0CBD2F883DC}" type="presOf" srcId="{6DABB097-AB1A-4D40-B71A-684ED9F763C8}" destId="{45054315-673D-4E0F-B778-50C7CD043342}" srcOrd="1" destOrd="0" presId="urn:microsoft.com/office/officeart/2005/8/layout/hierarchy2"/>
    <dgm:cxn modelId="{93F55672-24A3-4FB8-A9A9-08E00ABF8F42}" srcId="{F34BE502-2EC4-4A90-85F1-3E8DC91F3407}" destId="{574AAA62-3D76-420B-BC51-6A2FFEFC362C}" srcOrd="0" destOrd="0" parTransId="{51391620-ABD3-40AB-A94B-ED1DA9DF2A2F}" sibTransId="{3BD0DFBB-0638-41D0-9119-920D5B459364}"/>
    <dgm:cxn modelId="{BEA1B553-D4D4-4F33-9515-09FA60233AD1}" type="presOf" srcId="{F34BE502-2EC4-4A90-85F1-3E8DC91F3407}" destId="{0C6684F8-F33A-4D5A-B551-AE40310882A6}" srcOrd="0" destOrd="0" presId="urn:microsoft.com/office/officeart/2005/8/layout/hierarchy2"/>
    <dgm:cxn modelId="{D83BB458-F960-4400-9A7D-B0EBFA719071}" type="presOf" srcId="{2F1D5AB8-BE83-43D8-859D-4E4B616DE922}" destId="{8970D55A-0C0E-4E5A-96C2-1367D1B72D96}" srcOrd="0" destOrd="0" presId="urn:microsoft.com/office/officeart/2005/8/layout/hierarchy2"/>
    <dgm:cxn modelId="{2ED2FB78-DB53-4963-8E94-791298A211DD}" srcId="{5E1C98A7-1C81-40EC-873E-5867EAE9B402}" destId="{3CE4925A-B269-45D7-84B0-2636C6FB52C7}" srcOrd="0" destOrd="0" parTransId="{6DABB097-AB1A-4D40-B71A-684ED9F763C8}" sibTransId="{D1FECF9E-15A5-464E-A3A3-1159DEF9BE97}"/>
    <dgm:cxn modelId="{3CB35A87-3287-4065-AED4-027CA7885295}" type="presOf" srcId="{574AAA62-3D76-420B-BC51-6A2FFEFC362C}" destId="{6820F46C-1613-4E10-BAFB-D609683B222A}" srcOrd="0" destOrd="0" presId="urn:microsoft.com/office/officeart/2005/8/layout/hierarchy2"/>
    <dgm:cxn modelId="{5E46EF92-7866-4D06-A5D2-059D015E1F1F}" type="presOf" srcId="{51391620-ABD3-40AB-A94B-ED1DA9DF2A2F}" destId="{7253FF44-E3FB-46B5-835C-13070E31E0A9}" srcOrd="1" destOrd="0" presId="urn:microsoft.com/office/officeart/2005/8/layout/hierarchy2"/>
    <dgm:cxn modelId="{1A7C9EA7-93D9-4A36-A65D-79EEA673AFBA}" type="presOf" srcId="{1A41FF52-FB81-4A19-9AEE-F8FD8458FEC2}" destId="{739AF832-6523-4EBA-8B21-58286D44EC0E}" srcOrd="1" destOrd="0" presId="urn:microsoft.com/office/officeart/2005/8/layout/hierarchy2"/>
    <dgm:cxn modelId="{079EF2AE-4533-4587-B7B5-C0C7B0C8CF13}" type="presOf" srcId="{7ADBA6F8-5919-4487-BD2F-C7CB95EC1E9F}" destId="{E7B3E251-4980-4625-A135-293E2ADB9409}" srcOrd="1" destOrd="0" presId="urn:microsoft.com/office/officeart/2005/8/layout/hierarchy2"/>
    <dgm:cxn modelId="{04D303B4-9EA4-4A2B-BA65-63EED2D66231}" srcId="{3CE4925A-B269-45D7-84B0-2636C6FB52C7}" destId="{F34BE502-2EC4-4A90-85F1-3E8DC91F3407}" srcOrd="3" destOrd="0" parTransId="{7ADBA6F8-5919-4487-BD2F-C7CB95EC1E9F}" sibTransId="{BC7437FC-F28F-40C7-A843-AD597F354246}"/>
    <dgm:cxn modelId="{AE645BBD-95BF-4DE8-BB40-E9E03806F483}" srcId="{3CE4925A-B269-45D7-84B0-2636C6FB52C7}" destId="{0398FF8F-DC9A-40CF-880E-886CB152754D}" srcOrd="0" destOrd="0" parTransId="{9FDBB5AE-19A8-47AC-AD28-7AE73A9702DD}" sibTransId="{9BC12A24-330F-41FD-92F2-86EF88D25B86}"/>
    <dgm:cxn modelId="{4A4B14D1-3E72-4736-99F7-644326E0ECDA}" type="presOf" srcId="{12076CBF-9A93-47EE-B902-788141CC0DB0}" destId="{7AE3E55F-4739-4937-84A4-54BCFAB05D96}" srcOrd="0" destOrd="0" presId="urn:microsoft.com/office/officeart/2005/8/layout/hierarchy2"/>
    <dgm:cxn modelId="{0FF5EFD8-C2D4-488A-BBF3-3CC1B0C5B691}" type="presOf" srcId="{2F1D5AB8-BE83-43D8-859D-4E4B616DE922}" destId="{8AAF07D8-4604-49A1-A149-6F4767635533}" srcOrd="1" destOrd="0" presId="urn:microsoft.com/office/officeart/2005/8/layout/hierarchy2"/>
    <dgm:cxn modelId="{5C22A3DA-A854-48C3-94D0-D339914866CD}" type="presOf" srcId="{980AF8FF-83CF-41AF-9F97-ED8E52B43181}" destId="{CE5CE610-F43D-42DB-A2B8-D1A182139DE7}" srcOrd="0" destOrd="0" presId="urn:microsoft.com/office/officeart/2005/8/layout/hierarchy2"/>
    <dgm:cxn modelId="{52FA54DC-4A38-411D-A2BB-D4B7473F6998}" type="presOf" srcId="{9EC45F0C-4E6E-43CA-B91F-EAA038593AA8}" destId="{5D1E739B-E322-47BA-9551-80308BD909DE}" srcOrd="0" destOrd="0" presId="urn:microsoft.com/office/officeart/2005/8/layout/hierarchy2"/>
    <dgm:cxn modelId="{906121E8-4EA7-41F4-A3F0-3277566B9D1F}" srcId="{5E1C98A7-1C81-40EC-873E-5867EAE9B402}" destId="{F5D6F7EB-E0C8-4CB7-BEF4-12E8A1EE7CBE}" srcOrd="1" destOrd="0" parTransId="{1A41FF52-FB81-4A19-9AEE-F8FD8458FEC2}" sibTransId="{61643739-8D7A-48BF-A3DA-A388235DC8F8}"/>
    <dgm:cxn modelId="{9D215DEB-55E0-4DF6-9BCC-4E8B9291458D}" type="presOf" srcId="{9EC45F0C-4E6E-43CA-B91F-EAA038593AA8}" destId="{8A7B7FF4-CE78-4456-83C9-5FC895192B2C}" srcOrd="1" destOrd="0" presId="urn:microsoft.com/office/officeart/2005/8/layout/hierarchy2"/>
    <dgm:cxn modelId="{9E7EBEEC-A354-4354-BBEA-67A9105A6059}" type="presOf" srcId="{26A95198-5EA4-4437-B50B-F45C32B6687E}" destId="{F8B02C3D-4C62-43EF-880E-FA0A8DB5C122}" srcOrd="0" destOrd="0" presId="urn:microsoft.com/office/officeart/2005/8/layout/hierarchy2"/>
    <dgm:cxn modelId="{449EC9F4-6AE6-4E2E-88A4-08C6B63CB3E0}" type="presOf" srcId="{3CE4925A-B269-45D7-84B0-2636C6FB52C7}" destId="{2EAF9BC8-8CD7-4C7B-A621-F7D5C4590BBC}" srcOrd="0" destOrd="0" presId="urn:microsoft.com/office/officeart/2005/8/layout/hierarchy2"/>
    <dgm:cxn modelId="{CF32A9F5-4116-4555-B00F-A7F86C2CE70D}" type="presParOf" srcId="{7AE3E55F-4739-4937-84A4-54BCFAB05D96}" destId="{0D5A1019-4BDD-4A44-B1D7-969D1A997222}" srcOrd="0" destOrd="0" presId="urn:microsoft.com/office/officeart/2005/8/layout/hierarchy2"/>
    <dgm:cxn modelId="{AFE50869-5B57-4A94-ADE0-FA290416802D}" type="presParOf" srcId="{0D5A1019-4BDD-4A44-B1D7-969D1A997222}" destId="{1EE0DED1-7BA6-4399-9DE6-4EB3B105644A}" srcOrd="0" destOrd="0" presId="urn:microsoft.com/office/officeart/2005/8/layout/hierarchy2"/>
    <dgm:cxn modelId="{A1B692FA-245B-465F-B19B-D6920B425322}" type="presParOf" srcId="{0D5A1019-4BDD-4A44-B1D7-969D1A997222}" destId="{225816CD-CA79-40C5-83BA-ACE48EF736EE}" srcOrd="1" destOrd="0" presId="urn:microsoft.com/office/officeart/2005/8/layout/hierarchy2"/>
    <dgm:cxn modelId="{AD5EED7C-AD21-43B4-BC66-DD72D3219001}" type="presParOf" srcId="{225816CD-CA79-40C5-83BA-ACE48EF736EE}" destId="{333FF4CB-8C1F-4A7D-A838-08E297CE9017}" srcOrd="0" destOrd="0" presId="urn:microsoft.com/office/officeart/2005/8/layout/hierarchy2"/>
    <dgm:cxn modelId="{DF51C38E-AD82-4ABF-8C50-FABDFC58B8A0}" type="presParOf" srcId="{333FF4CB-8C1F-4A7D-A838-08E297CE9017}" destId="{45054315-673D-4E0F-B778-50C7CD043342}" srcOrd="0" destOrd="0" presId="urn:microsoft.com/office/officeart/2005/8/layout/hierarchy2"/>
    <dgm:cxn modelId="{A9F8A8CD-F822-4F23-8EAA-E75AB389AB7F}" type="presParOf" srcId="{225816CD-CA79-40C5-83BA-ACE48EF736EE}" destId="{9510EA61-7BCB-4B67-B625-E8A7CB411DC2}" srcOrd="1" destOrd="0" presId="urn:microsoft.com/office/officeart/2005/8/layout/hierarchy2"/>
    <dgm:cxn modelId="{EACB0C42-C483-4796-A09B-FE3747879819}" type="presParOf" srcId="{9510EA61-7BCB-4B67-B625-E8A7CB411DC2}" destId="{2EAF9BC8-8CD7-4C7B-A621-F7D5C4590BBC}" srcOrd="0" destOrd="0" presId="urn:microsoft.com/office/officeart/2005/8/layout/hierarchy2"/>
    <dgm:cxn modelId="{A290223B-2957-4B13-834A-620B1A2615C3}" type="presParOf" srcId="{9510EA61-7BCB-4B67-B625-E8A7CB411DC2}" destId="{8B985B7B-0E38-4ED0-8045-A0572E8E8A3D}" srcOrd="1" destOrd="0" presId="urn:microsoft.com/office/officeart/2005/8/layout/hierarchy2"/>
    <dgm:cxn modelId="{BA8B232E-F18D-42D6-AA69-A4E2B9C01D58}" type="presParOf" srcId="{8B985B7B-0E38-4ED0-8045-A0572E8E8A3D}" destId="{20B5EC63-F621-4A65-B5C7-B709D55AEA3A}" srcOrd="0" destOrd="0" presId="urn:microsoft.com/office/officeart/2005/8/layout/hierarchy2"/>
    <dgm:cxn modelId="{ECB6AC7B-73D3-4F4D-8713-7D8979EB1D64}" type="presParOf" srcId="{20B5EC63-F621-4A65-B5C7-B709D55AEA3A}" destId="{C1FA39BC-04C0-4AC0-ACBF-6504F8628FE7}" srcOrd="0" destOrd="0" presId="urn:microsoft.com/office/officeart/2005/8/layout/hierarchy2"/>
    <dgm:cxn modelId="{7D9CC2F3-9AEA-486F-99EB-25EF590490E6}" type="presParOf" srcId="{8B985B7B-0E38-4ED0-8045-A0572E8E8A3D}" destId="{91AD4171-1EF9-444F-89A4-37DD43537D18}" srcOrd="1" destOrd="0" presId="urn:microsoft.com/office/officeart/2005/8/layout/hierarchy2"/>
    <dgm:cxn modelId="{85EFBB57-7F20-4161-8356-291C61A3158F}" type="presParOf" srcId="{91AD4171-1EF9-444F-89A4-37DD43537D18}" destId="{F51EC946-321B-46FD-82AF-5751F32C54E3}" srcOrd="0" destOrd="0" presId="urn:microsoft.com/office/officeart/2005/8/layout/hierarchy2"/>
    <dgm:cxn modelId="{BF382280-0BDB-4DE4-811B-35B73ED57EC9}" type="presParOf" srcId="{91AD4171-1EF9-444F-89A4-37DD43537D18}" destId="{BC952365-45EA-495E-886D-9EA096D24669}" srcOrd="1" destOrd="0" presId="urn:microsoft.com/office/officeart/2005/8/layout/hierarchy2"/>
    <dgm:cxn modelId="{13B71C8C-0750-4355-AA25-F8D8847AA8A6}" type="presParOf" srcId="{8B985B7B-0E38-4ED0-8045-A0572E8E8A3D}" destId="{CE5CE610-F43D-42DB-A2B8-D1A182139DE7}" srcOrd="2" destOrd="0" presId="urn:microsoft.com/office/officeart/2005/8/layout/hierarchy2"/>
    <dgm:cxn modelId="{A91B1FA8-2944-4D78-9F09-E26539AED4A6}" type="presParOf" srcId="{CE5CE610-F43D-42DB-A2B8-D1A182139DE7}" destId="{1452801E-7E64-4E40-A8AF-FE23A1FE6922}" srcOrd="0" destOrd="0" presId="urn:microsoft.com/office/officeart/2005/8/layout/hierarchy2"/>
    <dgm:cxn modelId="{65EA2FDF-DCBD-4D76-A42D-E40DC61AF763}" type="presParOf" srcId="{8B985B7B-0E38-4ED0-8045-A0572E8E8A3D}" destId="{C6A2A70C-7283-41A2-8B5F-AEDE07375D60}" srcOrd="3" destOrd="0" presId="urn:microsoft.com/office/officeart/2005/8/layout/hierarchy2"/>
    <dgm:cxn modelId="{3F1B5E1F-E0A0-44CD-B36E-FF27732790F2}" type="presParOf" srcId="{C6A2A70C-7283-41A2-8B5F-AEDE07375D60}" destId="{593C2E17-DDF5-4478-9856-E7C6A0D6374C}" srcOrd="0" destOrd="0" presId="urn:microsoft.com/office/officeart/2005/8/layout/hierarchy2"/>
    <dgm:cxn modelId="{B0496864-7867-4BD1-A7DE-59B067616127}" type="presParOf" srcId="{C6A2A70C-7283-41A2-8B5F-AEDE07375D60}" destId="{68C90916-DE96-4D39-8946-88C146E29087}" srcOrd="1" destOrd="0" presId="urn:microsoft.com/office/officeart/2005/8/layout/hierarchy2"/>
    <dgm:cxn modelId="{40FFA698-C0A7-41DC-B798-29891389BEB6}" type="presParOf" srcId="{8B985B7B-0E38-4ED0-8045-A0572E8E8A3D}" destId="{8970D55A-0C0E-4E5A-96C2-1367D1B72D96}" srcOrd="4" destOrd="0" presId="urn:microsoft.com/office/officeart/2005/8/layout/hierarchy2"/>
    <dgm:cxn modelId="{B3402921-8A1F-4D5A-9910-E7282BF4AF10}" type="presParOf" srcId="{8970D55A-0C0E-4E5A-96C2-1367D1B72D96}" destId="{8AAF07D8-4604-49A1-A149-6F4767635533}" srcOrd="0" destOrd="0" presId="urn:microsoft.com/office/officeart/2005/8/layout/hierarchy2"/>
    <dgm:cxn modelId="{A9D4C514-866B-49F6-8BDC-E3CE75E747D8}" type="presParOf" srcId="{8B985B7B-0E38-4ED0-8045-A0572E8E8A3D}" destId="{1165B79A-2043-4959-AA98-A965B5B303C1}" srcOrd="5" destOrd="0" presId="urn:microsoft.com/office/officeart/2005/8/layout/hierarchy2"/>
    <dgm:cxn modelId="{E7905ADE-3F55-4171-8C0D-320AA28A4BB0}" type="presParOf" srcId="{1165B79A-2043-4959-AA98-A965B5B303C1}" destId="{C714621C-3B83-4D8C-9BAF-2DD8E2A51A61}" srcOrd="0" destOrd="0" presId="urn:microsoft.com/office/officeart/2005/8/layout/hierarchy2"/>
    <dgm:cxn modelId="{8B29DE6E-6ED9-4C2E-95C9-D7EEDDAEAB24}" type="presParOf" srcId="{1165B79A-2043-4959-AA98-A965B5B303C1}" destId="{5B872E93-DADB-4E28-A758-6EE2E15A3E68}" srcOrd="1" destOrd="0" presId="urn:microsoft.com/office/officeart/2005/8/layout/hierarchy2"/>
    <dgm:cxn modelId="{12ACBC9E-2F28-4CCA-A1DB-403755A2FDA5}" type="presParOf" srcId="{8B985B7B-0E38-4ED0-8045-A0572E8E8A3D}" destId="{C3191B35-587B-47D2-A7D1-7C4A6251649F}" srcOrd="6" destOrd="0" presId="urn:microsoft.com/office/officeart/2005/8/layout/hierarchy2"/>
    <dgm:cxn modelId="{0D52572E-D5D4-4E91-AF67-92BEF14983BE}" type="presParOf" srcId="{C3191B35-587B-47D2-A7D1-7C4A6251649F}" destId="{E7B3E251-4980-4625-A135-293E2ADB9409}" srcOrd="0" destOrd="0" presId="urn:microsoft.com/office/officeart/2005/8/layout/hierarchy2"/>
    <dgm:cxn modelId="{3755DAA1-8993-4064-B43B-1681982529C1}" type="presParOf" srcId="{8B985B7B-0E38-4ED0-8045-A0572E8E8A3D}" destId="{46687FAC-6072-4EEF-A62A-EDAF0F0258F7}" srcOrd="7" destOrd="0" presId="urn:microsoft.com/office/officeart/2005/8/layout/hierarchy2"/>
    <dgm:cxn modelId="{E1653DA7-8955-4FEF-A55E-C4EA603E7690}" type="presParOf" srcId="{46687FAC-6072-4EEF-A62A-EDAF0F0258F7}" destId="{0C6684F8-F33A-4D5A-B551-AE40310882A6}" srcOrd="0" destOrd="0" presId="urn:microsoft.com/office/officeart/2005/8/layout/hierarchy2"/>
    <dgm:cxn modelId="{56C50870-3660-47C8-9514-29DB660984A6}" type="presParOf" srcId="{46687FAC-6072-4EEF-A62A-EDAF0F0258F7}" destId="{669D1C7D-FBC8-4278-84FC-2D98C3B21A47}" srcOrd="1" destOrd="0" presId="urn:microsoft.com/office/officeart/2005/8/layout/hierarchy2"/>
    <dgm:cxn modelId="{8CC5D8B7-DD77-488F-A5F9-DBBB1AE57EBA}" type="presParOf" srcId="{669D1C7D-FBC8-4278-84FC-2D98C3B21A47}" destId="{CD90E64F-BC92-4749-908A-D61CE3D66253}" srcOrd="0" destOrd="0" presId="urn:microsoft.com/office/officeart/2005/8/layout/hierarchy2"/>
    <dgm:cxn modelId="{61B588D0-8122-40BE-94A9-2FABA0F58DE1}" type="presParOf" srcId="{CD90E64F-BC92-4749-908A-D61CE3D66253}" destId="{7253FF44-E3FB-46B5-835C-13070E31E0A9}" srcOrd="0" destOrd="0" presId="urn:microsoft.com/office/officeart/2005/8/layout/hierarchy2"/>
    <dgm:cxn modelId="{E33C8CF6-F712-4FCD-B34C-92D2C65ECE1F}" type="presParOf" srcId="{669D1C7D-FBC8-4278-84FC-2D98C3B21A47}" destId="{3A1E4433-E77C-457A-9437-6A4073C51108}" srcOrd="1" destOrd="0" presId="urn:microsoft.com/office/officeart/2005/8/layout/hierarchy2"/>
    <dgm:cxn modelId="{8CD068F0-675F-4928-9195-2EBB2F08F7E4}" type="presParOf" srcId="{3A1E4433-E77C-457A-9437-6A4073C51108}" destId="{6820F46C-1613-4E10-BAFB-D609683B222A}" srcOrd="0" destOrd="0" presId="urn:microsoft.com/office/officeart/2005/8/layout/hierarchy2"/>
    <dgm:cxn modelId="{41EFF036-1906-4F0E-B0BF-8D40E9569079}" type="presParOf" srcId="{3A1E4433-E77C-457A-9437-6A4073C51108}" destId="{21B6B7AF-FFF3-4BFC-A60F-B76523BCC06B}" srcOrd="1" destOrd="0" presId="urn:microsoft.com/office/officeart/2005/8/layout/hierarchy2"/>
    <dgm:cxn modelId="{45DFC347-7969-4775-A343-51E8B3106D2F}" type="presParOf" srcId="{225816CD-CA79-40C5-83BA-ACE48EF736EE}" destId="{160ABDA7-FFFF-43B9-AB49-D795DDC8400E}" srcOrd="2" destOrd="0" presId="urn:microsoft.com/office/officeart/2005/8/layout/hierarchy2"/>
    <dgm:cxn modelId="{54559F69-43A4-4991-B16B-07CF140FFB93}" type="presParOf" srcId="{160ABDA7-FFFF-43B9-AB49-D795DDC8400E}" destId="{739AF832-6523-4EBA-8B21-58286D44EC0E}" srcOrd="0" destOrd="0" presId="urn:microsoft.com/office/officeart/2005/8/layout/hierarchy2"/>
    <dgm:cxn modelId="{177827E9-E09E-427C-9036-90B0A0176B49}" type="presParOf" srcId="{225816CD-CA79-40C5-83BA-ACE48EF736EE}" destId="{9C016F7F-056E-4B91-AF9B-6381621739A3}" srcOrd="3" destOrd="0" presId="urn:microsoft.com/office/officeart/2005/8/layout/hierarchy2"/>
    <dgm:cxn modelId="{4FFD1014-516F-4D04-ADED-07C9F8384C42}" type="presParOf" srcId="{9C016F7F-056E-4B91-AF9B-6381621739A3}" destId="{A6B6A05A-5950-45A6-B499-CAC01D4CC43D}" srcOrd="0" destOrd="0" presId="urn:microsoft.com/office/officeart/2005/8/layout/hierarchy2"/>
    <dgm:cxn modelId="{AA46888A-9BC1-4F17-A7CE-83787D49B8EE}" type="presParOf" srcId="{9C016F7F-056E-4B91-AF9B-6381621739A3}" destId="{364F81F9-8DE1-41FB-82AD-15A26E1CA51B}" srcOrd="1" destOrd="0" presId="urn:microsoft.com/office/officeart/2005/8/layout/hierarchy2"/>
    <dgm:cxn modelId="{EA6CF163-43EA-466D-BE0B-7E2F184EA6B7}" type="presParOf" srcId="{364F81F9-8DE1-41FB-82AD-15A26E1CA51B}" destId="{5D1E739B-E322-47BA-9551-80308BD909DE}" srcOrd="0" destOrd="0" presId="urn:microsoft.com/office/officeart/2005/8/layout/hierarchy2"/>
    <dgm:cxn modelId="{CAE0BE5F-2B24-44C0-8633-429D5D3924A7}" type="presParOf" srcId="{5D1E739B-E322-47BA-9551-80308BD909DE}" destId="{8A7B7FF4-CE78-4456-83C9-5FC895192B2C}" srcOrd="0" destOrd="0" presId="urn:microsoft.com/office/officeart/2005/8/layout/hierarchy2"/>
    <dgm:cxn modelId="{B8261E7A-D3A1-44AC-BEC2-BFA400CAE475}" type="presParOf" srcId="{364F81F9-8DE1-41FB-82AD-15A26E1CA51B}" destId="{2822C035-C63A-412A-AC63-ED87FBD97231}" srcOrd="1" destOrd="0" presId="urn:microsoft.com/office/officeart/2005/8/layout/hierarchy2"/>
    <dgm:cxn modelId="{07D6AD0A-A8B7-4AF1-8DB8-877A34E248DD}" type="presParOf" srcId="{2822C035-C63A-412A-AC63-ED87FBD97231}" destId="{F8B02C3D-4C62-43EF-880E-FA0A8DB5C122}" srcOrd="0" destOrd="0" presId="urn:microsoft.com/office/officeart/2005/8/layout/hierarchy2"/>
    <dgm:cxn modelId="{FBE9CF3C-C42D-41C7-BB36-A3CEAF3D58E8}" type="presParOf" srcId="{2822C035-C63A-412A-AC63-ED87FBD97231}" destId="{7607A2AB-FB76-41A5-8929-4E75C5E2FAB6}" srcOrd="1" destOrd="0" presId="urn:microsoft.com/office/officeart/2005/8/layout/hierarchy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C43A3-D800-4434-A9A3-CD2A6FAAE42D}">
      <dsp:nvSpPr>
        <dsp:cNvPr id="0" name=""/>
        <dsp:cNvSpPr/>
      </dsp:nvSpPr>
      <dsp:spPr>
        <a:xfrm>
          <a:off x="4270373" y="2493967"/>
          <a:ext cx="1666996" cy="1643993"/>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t>Criteria to be met  </a:t>
          </a:r>
        </a:p>
      </dsp:txBody>
      <dsp:txXfrm>
        <a:off x="4350626" y="2574220"/>
        <a:ext cx="1506490" cy="1483487"/>
      </dsp:txXfrm>
    </dsp:sp>
    <dsp:sp modelId="{225C2F49-BCA1-4D80-A9CF-54C0F8C34DF0}">
      <dsp:nvSpPr>
        <dsp:cNvPr id="0" name=""/>
        <dsp:cNvSpPr/>
      </dsp:nvSpPr>
      <dsp:spPr>
        <a:xfrm rot="10486244">
          <a:off x="2921365" y="3453851"/>
          <a:ext cx="1351820" cy="0"/>
        </a:xfrm>
        <a:custGeom>
          <a:avLst/>
          <a:gdLst/>
          <a:ahLst/>
          <a:cxnLst/>
          <a:rect l="0" t="0" r="0" b="0"/>
          <a:pathLst>
            <a:path>
              <a:moveTo>
                <a:pt x="0" y="0"/>
              </a:moveTo>
              <a:lnTo>
                <a:pt x="1351820"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000C88-1B3C-46EE-8606-B096E6E2EA30}">
      <dsp:nvSpPr>
        <dsp:cNvPr id="0" name=""/>
        <dsp:cNvSpPr/>
      </dsp:nvSpPr>
      <dsp:spPr>
        <a:xfrm>
          <a:off x="1166178" y="3125443"/>
          <a:ext cx="1758000" cy="940917"/>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SCOPE of the  FP&amp;M sector skills needs</a:t>
          </a:r>
        </a:p>
      </dsp:txBody>
      <dsp:txXfrm>
        <a:off x="1212110" y="3171375"/>
        <a:ext cx="1666136" cy="849053"/>
      </dsp:txXfrm>
    </dsp:sp>
    <dsp:sp modelId="{280106FA-0433-4EAD-AD6A-08ED626B568E}">
      <dsp:nvSpPr>
        <dsp:cNvPr id="0" name=""/>
        <dsp:cNvSpPr/>
      </dsp:nvSpPr>
      <dsp:spPr>
        <a:xfrm rot="19792622">
          <a:off x="5804616" y="2339033"/>
          <a:ext cx="1965987" cy="0"/>
        </a:xfrm>
        <a:custGeom>
          <a:avLst/>
          <a:gdLst/>
          <a:ahLst/>
          <a:cxnLst/>
          <a:rect l="0" t="0" r="0" b="0"/>
          <a:pathLst>
            <a:path>
              <a:moveTo>
                <a:pt x="0" y="0"/>
              </a:moveTo>
              <a:lnTo>
                <a:pt x="1965987"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16F236-F402-4A6E-9CE3-8C63C178FD20}">
      <dsp:nvSpPr>
        <dsp:cNvPr id="0" name=""/>
        <dsp:cNvSpPr/>
      </dsp:nvSpPr>
      <dsp:spPr>
        <a:xfrm>
          <a:off x="7553346" y="904793"/>
          <a:ext cx="1790678" cy="940917"/>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In-depth interviews </a:t>
          </a:r>
        </a:p>
      </dsp:txBody>
      <dsp:txXfrm>
        <a:off x="7599278" y="950725"/>
        <a:ext cx="1698814" cy="849053"/>
      </dsp:txXfrm>
    </dsp:sp>
    <dsp:sp modelId="{3C3AD7F0-0CC0-4E3E-91DF-1E6C8F033C51}">
      <dsp:nvSpPr>
        <dsp:cNvPr id="0" name=""/>
        <dsp:cNvSpPr/>
      </dsp:nvSpPr>
      <dsp:spPr>
        <a:xfrm rot="13485238">
          <a:off x="3275908" y="2082729"/>
          <a:ext cx="1168183" cy="0"/>
        </a:xfrm>
        <a:custGeom>
          <a:avLst/>
          <a:gdLst/>
          <a:ahLst/>
          <a:cxnLst/>
          <a:rect l="0" t="0" r="0" b="0"/>
          <a:pathLst>
            <a:path>
              <a:moveTo>
                <a:pt x="0" y="0"/>
              </a:moveTo>
              <a:lnTo>
                <a:pt x="1168183"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097866-6784-4AF5-97A0-13986E31862F}">
      <dsp:nvSpPr>
        <dsp:cNvPr id="0" name=""/>
        <dsp:cNvSpPr/>
      </dsp:nvSpPr>
      <dsp:spPr>
        <a:xfrm>
          <a:off x="1723513" y="275744"/>
          <a:ext cx="2035618" cy="1395747"/>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one of the strategic objective targets e.g artisan development </a:t>
          </a:r>
        </a:p>
      </dsp:txBody>
      <dsp:txXfrm>
        <a:off x="1791648" y="343879"/>
        <a:ext cx="1899348" cy="1259477"/>
      </dsp:txXfrm>
    </dsp:sp>
    <dsp:sp modelId="{17B8D121-F781-4EB5-A566-380EA8DABB9A}">
      <dsp:nvSpPr>
        <dsp:cNvPr id="0" name=""/>
        <dsp:cNvSpPr/>
      </dsp:nvSpPr>
      <dsp:spPr>
        <a:xfrm rot="15680623">
          <a:off x="4069459" y="1712647"/>
          <a:ext cx="1580644" cy="0"/>
        </a:xfrm>
        <a:custGeom>
          <a:avLst/>
          <a:gdLst/>
          <a:ahLst/>
          <a:cxnLst/>
          <a:rect l="0" t="0" r="0" b="0"/>
          <a:pathLst>
            <a:path>
              <a:moveTo>
                <a:pt x="0" y="0"/>
              </a:moveTo>
              <a:lnTo>
                <a:pt x="1580644"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3E56DE-FFD3-429B-82FC-0E8B50A64E77}">
      <dsp:nvSpPr>
        <dsp:cNvPr id="0" name=""/>
        <dsp:cNvSpPr/>
      </dsp:nvSpPr>
      <dsp:spPr>
        <a:xfrm>
          <a:off x="4061180" y="253839"/>
          <a:ext cx="1256162" cy="677488"/>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WSP/ATR</a:t>
          </a:r>
        </a:p>
        <a:p>
          <a:pPr marL="0" lvl="0" indent="0" algn="ctr" defTabSz="800100">
            <a:lnSpc>
              <a:spcPct val="90000"/>
            </a:lnSpc>
            <a:spcBef>
              <a:spcPct val="0"/>
            </a:spcBef>
            <a:spcAft>
              <a:spcPct val="35000"/>
            </a:spcAft>
            <a:buNone/>
          </a:pPr>
          <a:r>
            <a:rPr lang="en-US" sz="1800" kern="1200" dirty="0"/>
            <a:t>analysis  </a:t>
          </a:r>
        </a:p>
      </dsp:txBody>
      <dsp:txXfrm>
        <a:off x="4094252" y="286911"/>
        <a:ext cx="1190018" cy="611344"/>
      </dsp:txXfrm>
    </dsp:sp>
    <dsp:sp modelId="{631CE756-8414-4405-875B-318F91F8AF15}">
      <dsp:nvSpPr>
        <dsp:cNvPr id="0" name=""/>
        <dsp:cNvSpPr/>
      </dsp:nvSpPr>
      <dsp:spPr>
        <a:xfrm rot="20853489">
          <a:off x="5916670" y="2942170"/>
          <a:ext cx="1762825" cy="0"/>
        </a:xfrm>
        <a:custGeom>
          <a:avLst/>
          <a:gdLst/>
          <a:ahLst/>
          <a:cxnLst/>
          <a:rect l="0" t="0" r="0" b="0"/>
          <a:pathLst>
            <a:path>
              <a:moveTo>
                <a:pt x="0" y="0"/>
              </a:moveTo>
              <a:lnTo>
                <a:pt x="1762825"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4E72DA-DD36-45A5-AA5C-F544D009F311}">
      <dsp:nvSpPr>
        <dsp:cNvPr id="0" name=""/>
        <dsp:cNvSpPr/>
      </dsp:nvSpPr>
      <dsp:spPr>
        <a:xfrm>
          <a:off x="7658796" y="2101206"/>
          <a:ext cx="1686312" cy="930078"/>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Interviews, Surveys and stakeholder phone calls</a:t>
          </a:r>
        </a:p>
      </dsp:txBody>
      <dsp:txXfrm>
        <a:off x="7704199" y="2146609"/>
        <a:ext cx="1595506" cy="839272"/>
      </dsp:txXfrm>
    </dsp:sp>
    <dsp:sp modelId="{B1B8B0F3-4E84-4D47-8EBC-882CFF2B95E7}">
      <dsp:nvSpPr>
        <dsp:cNvPr id="0" name=""/>
        <dsp:cNvSpPr/>
      </dsp:nvSpPr>
      <dsp:spPr>
        <a:xfrm rot="11739464">
          <a:off x="1892010" y="2755325"/>
          <a:ext cx="2423326" cy="0"/>
        </a:xfrm>
        <a:custGeom>
          <a:avLst/>
          <a:gdLst/>
          <a:ahLst/>
          <a:cxnLst/>
          <a:rect l="0" t="0" r="0" b="0"/>
          <a:pathLst>
            <a:path>
              <a:moveTo>
                <a:pt x="0" y="0"/>
              </a:moveTo>
              <a:lnTo>
                <a:pt x="2423326"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A33A33-9452-4C42-B340-C29846535B0D}">
      <dsp:nvSpPr>
        <dsp:cNvPr id="0" name=""/>
        <dsp:cNvSpPr/>
      </dsp:nvSpPr>
      <dsp:spPr>
        <a:xfrm>
          <a:off x="762718" y="1793284"/>
          <a:ext cx="1174255" cy="940917"/>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Literature review </a:t>
          </a:r>
        </a:p>
      </dsp:txBody>
      <dsp:txXfrm>
        <a:off x="808650" y="1839216"/>
        <a:ext cx="1082391" cy="849053"/>
      </dsp:txXfrm>
    </dsp:sp>
    <dsp:sp modelId="{D47B97D1-2F02-40EC-B251-90FE0449C5EE}">
      <dsp:nvSpPr>
        <dsp:cNvPr id="0" name=""/>
        <dsp:cNvSpPr/>
      </dsp:nvSpPr>
      <dsp:spPr>
        <a:xfrm rot="17935564">
          <a:off x="5163728" y="1825399"/>
          <a:ext cx="1527728" cy="0"/>
        </a:xfrm>
        <a:custGeom>
          <a:avLst/>
          <a:gdLst/>
          <a:ahLst/>
          <a:cxnLst/>
          <a:rect l="0" t="0" r="0" b="0"/>
          <a:pathLst>
            <a:path>
              <a:moveTo>
                <a:pt x="0" y="0"/>
              </a:moveTo>
              <a:lnTo>
                <a:pt x="1527728"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8A019E-D3AF-4955-A337-CD7B23522EB5}">
      <dsp:nvSpPr>
        <dsp:cNvPr id="0" name=""/>
        <dsp:cNvSpPr/>
      </dsp:nvSpPr>
      <dsp:spPr>
        <a:xfrm>
          <a:off x="5825525" y="223470"/>
          <a:ext cx="1458864" cy="933361"/>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Virtual focus group sessions </a:t>
          </a:r>
        </a:p>
      </dsp:txBody>
      <dsp:txXfrm>
        <a:off x="5871088" y="269033"/>
        <a:ext cx="1367738" cy="8422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D873B-57CB-44CD-BB40-78E886EBFB43}">
      <dsp:nvSpPr>
        <dsp:cNvPr id="0" name=""/>
        <dsp:cNvSpPr/>
      </dsp:nvSpPr>
      <dsp:spPr>
        <a:xfrm>
          <a:off x="5868541" y="719189"/>
          <a:ext cx="3688898" cy="330747"/>
        </a:xfrm>
        <a:custGeom>
          <a:avLst/>
          <a:gdLst/>
          <a:ahLst/>
          <a:cxnLst/>
          <a:rect l="0" t="0" r="0" b="0"/>
          <a:pathLst>
            <a:path>
              <a:moveTo>
                <a:pt x="0" y="0"/>
              </a:moveTo>
              <a:lnTo>
                <a:pt x="0" y="116332"/>
              </a:lnTo>
              <a:lnTo>
                <a:pt x="2557814" y="116332"/>
              </a:lnTo>
              <a:lnTo>
                <a:pt x="2557814" y="232664"/>
              </a:lnTo>
            </a:path>
          </a:pathLst>
        </a:custGeom>
        <a:noFill/>
        <a:ln w="25400" cap="flat" cmpd="sng" algn="ctr">
          <a:solidFill>
            <a:srgbClr val="9BBB59"/>
          </a:solidFill>
          <a:prstDash val="solid"/>
        </a:ln>
        <a:effectLst>
          <a:outerShdw blurRad="40000" dist="20000" dir="5400000" rotWithShape="0">
            <a:srgbClr val="000000">
              <a:alpha val="38000"/>
            </a:srgbClr>
          </a:outerShdw>
        </a:effectLst>
      </dsp:spPr>
      <dsp:style>
        <a:lnRef idx="2">
          <a:schemeClr val="accent3"/>
        </a:lnRef>
        <a:fillRef idx="0">
          <a:schemeClr val="accent3"/>
        </a:fillRef>
        <a:effectRef idx="1">
          <a:schemeClr val="accent3"/>
        </a:effectRef>
        <a:fontRef idx="minor">
          <a:schemeClr val="tx1"/>
        </a:fontRef>
      </dsp:style>
    </dsp:sp>
    <dsp:sp modelId="{277BF943-B2F8-4FF3-88E7-33978088C27F}">
      <dsp:nvSpPr>
        <dsp:cNvPr id="0" name=""/>
        <dsp:cNvSpPr/>
      </dsp:nvSpPr>
      <dsp:spPr>
        <a:xfrm>
          <a:off x="5519409" y="719189"/>
          <a:ext cx="349131" cy="852991"/>
        </a:xfrm>
        <a:custGeom>
          <a:avLst/>
          <a:gdLst/>
          <a:ahLst/>
          <a:cxnLst/>
          <a:rect l="0" t="0" r="0" b="0"/>
          <a:pathLst>
            <a:path>
              <a:moveTo>
                <a:pt x="496838" y="0"/>
              </a:moveTo>
              <a:lnTo>
                <a:pt x="496838" y="116332"/>
              </a:lnTo>
              <a:lnTo>
                <a:pt x="0" y="116332"/>
              </a:lnTo>
              <a:lnTo>
                <a:pt x="0" y="232664"/>
              </a:lnTo>
            </a:path>
          </a:pathLst>
        </a:custGeom>
        <a:noFill/>
        <a:ln w="9525" cap="flat" cmpd="sng" algn="ctr">
          <a:solidFill>
            <a:srgbClr val="9BBB59">
              <a:tint val="9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C1EE5D5C-3D05-40CE-BF19-2BB672446436}">
      <dsp:nvSpPr>
        <dsp:cNvPr id="0" name=""/>
        <dsp:cNvSpPr/>
      </dsp:nvSpPr>
      <dsp:spPr>
        <a:xfrm>
          <a:off x="1848017" y="719189"/>
          <a:ext cx="4020523" cy="303172"/>
        </a:xfrm>
        <a:custGeom>
          <a:avLst/>
          <a:gdLst/>
          <a:ahLst/>
          <a:cxnLst/>
          <a:rect l="0" t="0" r="0" b="0"/>
          <a:pathLst>
            <a:path>
              <a:moveTo>
                <a:pt x="2384357" y="0"/>
              </a:moveTo>
              <a:lnTo>
                <a:pt x="2384357" y="116332"/>
              </a:lnTo>
              <a:lnTo>
                <a:pt x="0" y="116332"/>
              </a:lnTo>
              <a:lnTo>
                <a:pt x="0" y="232664"/>
              </a:lnTo>
            </a:path>
          </a:pathLst>
        </a:custGeom>
        <a:noFill/>
        <a:ln w="25400" cap="flat" cmpd="sng" algn="ctr">
          <a:solidFill>
            <a:srgbClr val="9BBB59"/>
          </a:solidFill>
          <a:prstDash val="solid"/>
        </a:ln>
        <a:effectLst>
          <a:outerShdw blurRad="40000" dist="20000" dir="5400000" rotWithShape="0">
            <a:srgbClr val="000000">
              <a:alpha val="38000"/>
            </a:srgbClr>
          </a:outerShdw>
        </a:effectLst>
      </dsp:spPr>
      <dsp:style>
        <a:lnRef idx="2">
          <a:schemeClr val="accent3"/>
        </a:lnRef>
        <a:fillRef idx="0">
          <a:schemeClr val="accent3"/>
        </a:fillRef>
        <a:effectRef idx="1">
          <a:schemeClr val="accent3"/>
        </a:effectRef>
        <a:fontRef idx="minor">
          <a:schemeClr val="tx1"/>
        </a:fontRef>
      </dsp:style>
    </dsp:sp>
    <dsp:sp modelId="{D9F7D4B7-69CF-4985-B3FC-B9355FA877F1}">
      <dsp:nvSpPr>
        <dsp:cNvPr id="0" name=""/>
        <dsp:cNvSpPr/>
      </dsp:nvSpPr>
      <dsp:spPr>
        <a:xfrm>
          <a:off x="3755800" y="1919"/>
          <a:ext cx="4225481" cy="717270"/>
        </a:xfrm>
        <a:prstGeom prst="rect">
          <a:avLst/>
        </a:prstGeom>
        <a:solidFill>
          <a:srgbClr val="9BBB59">
            <a:lumMod val="60000"/>
            <a:lumOff val="4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ysClr val="windowText" lastClr="000000"/>
              </a:solidFill>
              <a:latin typeface="Calibri"/>
              <a:ea typeface="+mn-ea"/>
              <a:cs typeface="+mn-cs"/>
            </a:rPr>
            <a:t>Occupational Shortages and Skills Gaps</a:t>
          </a:r>
        </a:p>
      </dsp:txBody>
      <dsp:txXfrm>
        <a:off x="3755800" y="1919"/>
        <a:ext cx="4225481" cy="717270"/>
      </dsp:txXfrm>
    </dsp:sp>
    <dsp:sp modelId="{779A5BFB-445A-4098-BDC5-8F6D745995B2}">
      <dsp:nvSpPr>
        <dsp:cNvPr id="0" name=""/>
        <dsp:cNvSpPr/>
      </dsp:nvSpPr>
      <dsp:spPr>
        <a:xfrm>
          <a:off x="0" y="1022362"/>
          <a:ext cx="3696035" cy="5835637"/>
        </a:xfrm>
        <a:prstGeom prst="rect">
          <a:avLst/>
        </a:prstGeom>
        <a:solidFill>
          <a:srgbClr val="F79646">
            <a:lumMod val="20000"/>
            <a:lumOff val="8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endParaRPr lang="en-US" sz="900" b="1" kern="1200" dirty="0">
            <a:solidFill>
              <a:sysClr val="window" lastClr="FFFFFF"/>
            </a:solidFill>
            <a:latin typeface="Calibri"/>
            <a:ea typeface="+mn-ea"/>
            <a:cs typeface="+mn-cs"/>
          </a:endParaRPr>
        </a:p>
        <a:p>
          <a:pPr marL="0" lvl="0" indent="0" algn="ctr" defTabSz="400050">
            <a:lnSpc>
              <a:spcPct val="90000"/>
            </a:lnSpc>
            <a:spcBef>
              <a:spcPct val="0"/>
            </a:spcBef>
            <a:spcAft>
              <a:spcPct val="35000"/>
            </a:spcAft>
            <a:buNone/>
          </a:pPr>
          <a:endParaRPr lang="en-US" sz="1000" b="1" kern="1200" dirty="0">
            <a:solidFill>
              <a:sysClr val="window" lastClr="FFFFFF"/>
            </a:solidFill>
            <a:latin typeface="Calibri"/>
            <a:ea typeface="+mn-ea"/>
            <a:cs typeface="+mn-cs"/>
          </a:endParaRPr>
        </a:p>
        <a:p>
          <a:pPr marL="0" lvl="0" indent="0" algn="ctr" defTabSz="400050">
            <a:lnSpc>
              <a:spcPct val="90000"/>
            </a:lnSpc>
            <a:spcBef>
              <a:spcPct val="0"/>
            </a:spcBef>
            <a:spcAft>
              <a:spcPct val="35000"/>
            </a:spcAft>
            <a:buNone/>
          </a:pPr>
          <a:r>
            <a:rPr lang="en-US" sz="1400" b="1" kern="1200" dirty="0">
              <a:solidFill>
                <a:sysClr val="windowText" lastClr="000000"/>
              </a:solidFill>
              <a:latin typeface="Calibri"/>
              <a:ea typeface="+mn-ea"/>
              <a:cs typeface="+mn-cs"/>
            </a:rPr>
            <a:t>Occupational shortages and skills gaps</a:t>
          </a:r>
        </a:p>
        <a:p>
          <a:pPr marL="0" lvl="0" indent="0" algn="ctr" defTabSz="400050">
            <a:lnSpc>
              <a:spcPct val="90000"/>
            </a:lnSpc>
            <a:spcBef>
              <a:spcPct val="0"/>
            </a:spcBef>
            <a:spcAft>
              <a:spcPct val="35000"/>
            </a:spcAft>
            <a:buNone/>
          </a:pPr>
          <a:endParaRPr lang="en-ZA" sz="1400" b="0" kern="1200" dirty="0">
            <a:solidFill>
              <a:sysClr val="windowText" lastClr="000000"/>
            </a:solidFill>
            <a:latin typeface="Calibri"/>
            <a:ea typeface="+mn-ea"/>
            <a:cs typeface="+mn-cs"/>
          </a:endParaRPr>
        </a:p>
        <a:p>
          <a:pPr marL="0" lvl="0" indent="0" algn="ctr" defTabSz="400050">
            <a:lnSpc>
              <a:spcPct val="90000"/>
            </a:lnSpc>
            <a:spcBef>
              <a:spcPct val="0"/>
            </a:spcBef>
            <a:spcAft>
              <a:spcPct val="35000"/>
            </a:spcAft>
            <a:buNone/>
          </a:pPr>
          <a:r>
            <a:rPr lang="en-US" sz="1400" b="0" kern="1200" dirty="0">
              <a:solidFill>
                <a:sysClr val="windowText" lastClr="000000"/>
              </a:solidFill>
              <a:latin typeface="Calibri"/>
              <a:ea typeface="+mn-ea"/>
              <a:cs typeface="+mn-cs"/>
            </a:rPr>
            <a:t>What occupations are HARD-TO-FILL VACANCIES? (It takes longer than 12 months to fill the position)</a:t>
          </a:r>
        </a:p>
        <a:p>
          <a:pPr marL="0" lvl="0" indent="0" algn="ctr" defTabSz="400050">
            <a:lnSpc>
              <a:spcPct val="90000"/>
            </a:lnSpc>
            <a:spcBef>
              <a:spcPct val="0"/>
            </a:spcBef>
            <a:spcAft>
              <a:spcPct val="35000"/>
            </a:spcAft>
            <a:buNone/>
          </a:pPr>
          <a:endParaRPr lang="en-US" sz="1400" b="0" kern="1200" dirty="0">
            <a:solidFill>
              <a:sysClr val="windowText" lastClr="000000"/>
            </a:solidFill>
            <a:latin typeface="Calibri"/>
            <a:ea typeface="+mn-ea"/>
            <a:cs typeface="+mn-cs"/>
          </a:endParaRPr>
        </a:p>
        <a:p>
          <a:pPr marL="0" lvl="0" indent="0" algn="ctr" defTabSz="400050">
            <a:lnSpc>
              <a:spcPct val="90000"/>
            </a:lnSpc>
            <a:spcBef>
              <a:spcPct val="0"/>
            </a:spcBef>
            <a:spcAft>
              <a:spcPct val="35000"/>
            </a:spcAft>
            <a:buNone/>
          </a:pPr>
          <a:r>
            <a:rPr lang="en-US" sz="1400" b="0" kern="1200" dirty="0">
              <a:solidFill>
                <a:sysClr val="windowText" lastClr="000000"/>
              </a:solidFill>
              <a:latin typeface="Calibri"/>
              <a:ea typeface="+mn-ea"/>
              <a:cs typeface="+mn-cs"/>
            </a:rPr>
            <a:t>How many  of these occupations are HTFVs?</a:t>
          </a:r>
        </a:p>
        <a:p>
          <a:pPr marL="0" lvl="0" indent="0" algn="ctr" defTabSz="400050">
            <a:lnSpc>
              <a:spcPct val="90000"/>
            </a:lnSpc>
            <a:spcBef>
              <a:spcPct val="0"/>
            </a:spcBef>
            <a:spcAft>
              <a:spcPct val="35000"/>
            </a:spcAft>
            <a:buNone/>
          </a:pPr>
          <a:endParaRPr lang="en-US" sz="1400" b="0" kern="1200" dirty="0">
            <a:solidFill>
              <a:sysClr val="windowText" lastClr="000000"/>
            </a:solidFill>
            <a:latin typeface="Calibri"/>
            <a:ea typeface="+mn-ea"/>
            <a:cs typeface="+mn-cs"/>
          </a:endParaRPr>
        </a:p>
        <a:p>
          <a:pPr marL="0" lvl="0" indent="0" algn="ctr" defTabSz="400050">
            <a:lnSpc>
              <a:spcPct val="90000"/>
            </a:lnSpc>
            <a:spcBef>
              <a:spcPct val="0"/>
            </a:spcBef>
            <a:spcAft>
              <a:spcPct val="35000"/>
            </a:spcAft>
            <a:buNone/>
          </a:pPr>
          <a:r>
            <a:rPr lang="en-US" sz="1400" b="0" kern="1200" dirty="0">
              <a:solidFill>
                <a:sysClr val="windowText" lastClr="000000"/>
              </a:solidFill>
              <a:latin typeface="Calibri"/>
              <a:ea typeface="+mn-ea"/>
              <a:cs typeface="+mn-cs"/>
            </a:rPr>
            <a:t>Why are these occupations hard-to-fill? Reasons (are they skills-related HTFVs or non-skills related HTFVs?)</a:t>
          </a:r>
        </a:p>
        <a:p>
          <a:pPr marL="0" lvl="0" indent="0" algn="ctr" defTabSz="400050">
            <a:lnSpc>
              <a:spcPct val="90000"/>
            </a:lnSpc>
            <a:spcBef>
              <a:spcPct val="0"/>
            </a:spcBef>
            <a:spcAft>
              <a:spcPct val="35000"/>
            </a:spcAft>
            <a:buNone/>
          </a:pPr>
          <a:endParaRPr lang="en-US" sz="1400" b="0" kern="1200" dirty="0">
            <a:solidFill>
              <a:sysClr val="windowText" lastClr="000000"/>
            </a:solidFill>
            <a:latin typeface="Calibri"/>
            <a:ea typeface="+mn-ea"/>
            <a:cs typeface="+mn-cs"/>
          </a:endParaRPr>
        </a:p>
        <a:p>
          <a:pPr marL="0" lvl="0" indent="0" algn="ctr" defTabSz="400050">
            <a:lnSpc>
              <a:spcPct val="90000"/>
            </a:lnSpc>
            <a:spcBef>
              <a:spcPct val="0"/>
            </a:spcBef>
            <a:spcAft>
              <a:spcPct val="35000"/>
            </a:spcAft>
            <a:buNone/>
          </a:pPr>
          <a:r>
            <a:rPr lang="en-US" sz="1400" b="0" kern="1200" dirty="0">
              <a:solidFill>
                <a:sysClr val="windowText" lastClr="000000"/>
              </a:solidFill>
              <a:latin typeface="Calibri"/>
              <a:ea typeface="+mn-ea"/>
              <a:cs typeface="+mn-cs"/>
            </a:rPr>
            <a:t>What are the major SKILLS GAPS in your sector at the major occupational level?</a:t>
          </a:r>
        </a:p>
        <a:p>
          <a:pPr marL="0" lvl="0" indent="0" algn="ctr" defTabSz="400050">
            <a:lnSpc>
              <a:spcPct val="90000"/>
            </a:lnSpc>
            <a:spcBef>
              <a:spcPct val="0"/>
            </a:spcBef>
            <a:spcAft>
              <a:spcPct val="35000"/>
            </a:spcAft>
            <a:buNone/>
          </a:pPr>
          <a:endParaRPr lang="en-US" sz="1100" b="1" kern="1200" dirty="0">
            <a:solidFill>
              <a:sysClr val="windowText" lastClr="000000"/>
            </a:solidFill>
            <a:latin typeface="Calibri"/>
            <a:ea typeface="+mn-ea"/>
            <a:cs typeface="+mn-cs"/>
          </a:endParaRPr>
        </a:p>
      </dsp:txBody>
      <dsp:txXfrm>
        <a:off x="0" y="1022362"/>
        <a:ext cx="3696035" cy="5835637"/>
      </dsp:txXfrm>
    </dsp:sp>
    <dsp:sp modelId="{16AF2883-D0F5-45AA-91C2-CC34D5BCF75E}">
      <dsp:nvSpPr>
        <dsp:cNvPr id="0" name=""/>
        <dsp:cNvSpPr/>
      </dsp:nvSpPr>
      <dsp:spPr>
        <a:xfrm>
          <a:off x="4165067" y="1572181"/>
          <a:ext cx="2708684" cy="3229795"/>
        </a:xfrm>
        <a:prstGeom prst="rect">
          <a:avLst/>
        </a:prstGeom>
        <a:solidFill>
          <a:srgbClr val="F79646">
            <a:lumMod val="20000"/>
            <a:lumOff val="8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Text" lastClr="000000"/>
              </a:solidFill>
              <a:latin typeface="Calibri"/>
              <a:ea typeface="+mn-ea"/>
              <a:cs typeface="+mn-cs"/>
            </a:rPr>
            <a:t>Extent and nature of Supply</a:t>
          </a:r>
        </a:p>
        <a:p>
          <a:pPr marL="0" lvl="0" indent="0" algn="ctr" defTabSz="622300">
            <a:lnSpc>
              <a:spcPct val="90000"/>
            </a:lnSpc>
            <a:spcBef>
              <a:spcPct val="0"/>
            </a:spcBef>
            <a:spcAft>
              <a:spcPct val="35000"/>
            </a:spcAft>
            <a:buNone/>
          </a:pPr>
          <a:r>
            <a:rPr lang="en-ZA" sz="1400" b="0" kern="1200" dirty="0">
              <a:solidFill>
                <a:sysClr val="windowText" lastClr="000000"/>
              </a:solidFill>
              <a:latin typeface="Calibri"/>
              <a:ea typeface="+mn-ea"/>
              <a:cs typeface="+mn-cs"/>
            </a:rPr>
            <a:t>What is the extent of occupational </a:t>
          </a:r>
        </a:p>
        <a:p>
          <a:pPr marL="0" lvl="0" indent="0" algn="ctr" defTabSz="622300">
            <a:lnSpc>
              <a:spcPct val="90000"/>
            </a:lnSpc>
            <a:spcBef>
              <a:spcPct val="0"/>
            </a:spcBef>
            <a:spcAft>
              <a:spcPct val="35000"/>
            </a:spcAft>
            <a:buNone/>
          </a:pPr>
          <a:r>
            <a:rPr lang="en-ZA" sz="1400" b="0" kern="1200" dirty="0">
              <a:solidFill>
                <a:sysClr val="windowText" lastClr="000000"/>
              </a:solidFill>
              <a:latin typeface="Calibri"/>
              <a:ea typeface="+mn-ea"/>
              <a:cs typeface="+mn-cs"/>
            </a:rPr>
            <a:t> supply in the sector?</a:t>
          </a:r>
        </a:p>
        <a:p>
          <a:pPr marL="0" lvl="0" indent="0" algn="ctr" defTabSz="622300">
            <a:lnSpc>
              <a:spcPct val="90000"/>
            </a:lnSpc>
            <a:spcBef>
              <a:spcPct val="0"/>
            </a:spcBef>
            <a:spcAft>
              <a:spcPct val="35000"/>
            </a:spcAft>
            <a:buNone/>
          </a:pPr>
          <a:r>
            <a:rPr lang="en-ZA" sz="1400" kern="1200" dirty="0">
              <a:solidFill>
                <a:sysClr val="windowText" lastClr="000000"/>
              </a:solidFill>
              <a:latin typeface="Calibri"/>
              <a:ea typeface="+mn-ea"/>
              <a:cs typeface="+mn-cs"/>
            </a:rPr>
            <a:t>What is the state of education and training provision?</a:t>
          </a:r>
        </a:p>
        <a:p>
          <a:pPr marL="0" lvl="0" indent="0" algn="ctr" defTabSz="622300">
            <a:lnSpc>
              <a:spcPct val="90000"/>
            </a:lnSpc>
            <a:spcBef>
              <a:spcPct val="0"/>
            </a:spcBef>
            <a:spcAft>
              <a:spcPct val="35000"/>
            </a:spcAft>
            <a:buNone/>
          </a:pPr>
          <a:r>
            <a:rPr lang="en-ZA" sz="1400" kern="1200" dirty="0">
              <a:solidFill>
                <a:sysClr val="windowText" lastClr="000000"/>
              </a:solidFill>
              <a:latin typeface="Calibri"/>
              <a:ea typeface="+mn-ea"/>
              <a:cs typeface="+mn-cs"/>
            </a:rPr>
            <a:t>What supply problems are firms experiencing</a:t>
          </a:r>
          <a:r>
            <a:rPr lang="en-ZA" sz="1200" kern="1200" dirty="0">
              <a:solidFill>
                <a:sysClr val="windowText" lastClr="000000"/>
              </a:solidFill>
              <a:latin typeface="Calibri"/>
              <a:ea typeface="+mn-ea"/>
              <a:cs typeface="+mn-cs"/>
            </a:rPr>
            <a:t>?</a:t>
          </a:r>
          <a:endParaRPr lang="en-US" sz="1200" b="1" kern="1200" dirty="0">
            <a:solidFill>
              <a:sysClr val="windowText" lastClr="000000"/>
            </a:solidFill>
            <a:latin typeface="Calibri"/>
            <a:ea typeface="+mn-ea"/>
            <a:cs typeface="+mn-cs"/>
          </a:endParaRPr>
        </a:p>
      </dsp:txBody>
      <dsp:txXfrm>
        <a:off x="4165067" y="1572181"/>
        <a:ext cx="2708684" cy="3229795"/>
      </dsp:txXfrm>
    </dsp:sp>
    <dsp:sp modelId="{F32A2D66-2648-404D-B338-877E5B437B99}">
      <dsp:nvSpPr>
        <dsp:cNvPr id="0" name=""/>
        <dsp:cNvSpPr/>
      </dsp:nvSpPr>
      <dsp:spPr>
        <a:xfrm>
          <a:off x="7702256" y="1049937"/>
          <a:ext cx="3710366" cy="5574436"/>
        </a:xfrm>
        <a:prstGeom prst="rect">
          <a:avLst/>
        </a:prstGeom>
        <a:solidFill>
          <a:schemeClr val="accent2">
            <a:lumMod val="20000"/>
            <a:lumOff val="80000"/>
          </a:schemeClr>
        </a:solidFill>
        <a:ln w="25400" cap="flat" cmpd="sng" algn="ctr">
          <a:solidFill>
            <a:srgbClr val="4F81BD"/>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715" tIns="5715" rIns="5715" bIns="5715" numCol="1" spcCol="1270" anchor="t" anchorCtr="0">
          <a:noAutofit/>
        </a:bodyPr>
        <a:lstStyle/>
        <a:p>
          <a:pPr marL="0" lvl="0" indent="0" algn="ctr" defTabSz="400050">
            <a:lnSpc>
              <a:spcPct val="90000"/>
            </a:lnSpc>
            <a:spcBef>
              <a:spcPct val="0"/>
            </a:spcBef>
            <a:spcAft>
              <a:spcPct val="35000"/>
            </a:spcAft>
            <a:buNone/>
          </a:pPr>
          <a:endParaRPr lang="en-US" sz="900" kern="1200" dirty="0">
            <a:solidFill>
              <a:sysClr val="window" lastClr="FFFFFF"/>
            </a:solidFill>
            <a:latin typeface="Calibri"/>
            <a:ea typeface="+mn-ea"/>
            <a:cs typeface="+mn-cs"/>
          </a:endParaRPr>
        </a:p>
        <a:p>
          <a:pPr marL="0" lvl="0" indent="0" algn="ctr" defTabSz="400050">
            <a:lnSpc>
              <a:spcPct val="90000"/>
            </a:lnSpc>
            <a:spcBef>
              <a:spcPct val="0"/>
            </a:spcBef>
            <a:spcAft>
              <a:spcPct val="35000"/>
            </a:spcAft>
            <a:buNone/>
          </a:pPr>
          <a:r>
            <a:rPr lang="en-GB" sz="1400" b="1" kern="1200" dirty="0">
              <a:solidFill>
                <a:sysClr val="windowText" lastClr="000000"/>
              </a:solidFill>
              <a:latin typeface="Calibri"/>
              <a:ea typeface="+mn-ea"/>
              <a:cs typeface="+mn-cs"/>
            </a:rPr>
            <a:t>Sectoral Priority Occupation and Interventions</a:t>
          </a:r>
          <a:endParaRPr lang="en-US" sz="1400" b="1" kern="1200" dirty="0">
            <a:solidFill>
              <a:sysClr val="windowText" lastClr="000000"/>
            </a:solidFill>
            <a:latin typeface="Calibri"/>
            <a:ea typeface="+mn-ea"/>
            <a:cs typeface="+mn-cs"/>
          </a:endParaRPr>
        </a:p>
        <a:p>
          <a:pPr marL="0" lvl="0" indent="0" algn="ctr" defTabSz="400050">
            <a:lnSpc>
              <a:spcPct val="90000"/>
            </a:lnSpc>
            <a:spcBef>
              <a:spcPct val="0"/>
            </a:spcBef>
            <a:spcAft>
              <a:spcPct val="35000"/>
            </a:spcAft>
            <a:buNone/>
          </a:pPr>
          <a:r>
            <a:rPr lang="en-US" sz="1400" kern="1200" dirty="0">
              <a:solidFill>
                <a:sysClr val="windowText" lastClr="000000"/>
              </a:solidFill>
              <a:latin typeface="Calibri"/>
              <a:ea typeface="+mn-ea"/>
              <a:cs typeface="+mn-cs"/>
            </a:rPr>
            <a:t>What methods did the SETA employ in identifying occupations in the </a:t>
          </a:r>
          <a:r>
            <a:rPr lang="en-GB" sz="1400" kern="1200" dirty="0">
              <a:solidFill>
                <a:sysClr val="windowText" lastClr="000000"/>
              </a:solidFill>
              <a:latin typeface="Calibri"/>
              <a:ea typeface="+mn-ea"/>
              <a:cs typeface="+mn-cs"/>
            </a:rPr>
            <a:t>Sectoral Priority Occupation and Interventions</a:t>
          </a:r>
          <a:r>
            <a:rPr lang="en-US" sz="1400" kern="1200" dirty="0">
              <a:solidFill>
                <a:sysClr val="windowText" lastClr="000000"/>
              </a:solidFill>
              <a:latin typeface="Calibri"/>
              <a:ea typeface="+mn-ea"/>
              <a:cs typeface="+mn-cs"/>
            </a:rPr>
            <a:t>? (a small summary of the methodology)</a:t>
          </a:r>
        </a:p>
        <a:p>
          <a:pPr marL="0" lvl="0" indent="0" algn="ctr" defTabSz="400050">
            <a:lnSpc>
              <a:spcPct val="90000"/>
            </a:lnSpc>
            <a:spcBef>
              <a:spcPct val="0"/>
            </a:spcBef>
            <a:spcAft>
              <a:spcPct val="35000"/>
            </a:spcAft>
            <a:buNone/>
          </a:pPr>
          <a:r>
            <a:rPr lang="en-US" sz="1400" kern="1200" dirty="0">
              <a:solidFill>
                <a:sysClr val="windowText" lastClr="000000"/>
              </a:solidFill>
              <a:latin typeface="Calibri"/>
              <a:ea typeface="+mn-ea"/>
              <a:cs typeface="+mn-cs"/>
            </a:rPr>
            <a:t>What informed the interventions indicated in the SETA </a:t>
          </a:r>
          <a:r>
            <a:rPr lang="en-GB" sz="1400" kern="1200" dirty="0">
              <a:solidFill>
                <a:sysClr val="windowText" lastClr="000000"/>
              </a:solidFill>
              <a:latin typeface="Calibri"/>
              <a:ea typeface="+mn-ea"/>
              <a:cs typeface="+mn-cs"/>
            </a:rPr>
            <a:t>Sectoral Priority Occupation and Interventions</a:t>
          </a:r>
          <a:r>
            <a:rPr lang="en-US" sz="1400" kern="1200" dirty="0">
              <a:solidFill>
                <a:sysClr val="windowText" lastClr="000000"/>
              </a:solidFill>
              <a:latin typeface="Calibri"/>
              <a:ea typeface="+mn-ea"/>
              <a:cs typeface="+mn-cs"/>
            </a:rPr>
            <a:t>? </a:t>
          </a:r>
        </a:p>
        <a:p>
          <a:pPr marL="0" lvl="0" indent="0" algn="ctr" defTabSz="400050">
            <a:lnSpc>
              <a:spcPct val="90000"/>
            </a:lnSpc>
            <a:spcBef>
              <a:spcPct val="0"/>
            </a:spcBef>
            <a:spcAft>
              <a:spcPct val="35000"/>
            </a:spcAft>
            <a:buNone/>
          </a:pPr>
          <a:r>
            <a:rPr lang="en-US" sz="1400" kern="1200" dirty="0">
              <a:solidFill>
                <a:sysClr val="windowText" lastClr="000000"/>
              </a:solidFill>
              <a:latin typeface="Calibri"/>
              <a:ea typeface="+mn-ea"/>
              <a:cs typeface="+mn-cs"/>
            </a:rPr>
            <a:t>What are the envisaged outcomes from the identified interventions? </a:t>
          </a:r>
        </a:p>
        <a:p>
          <a:pPr marL="0" lvl="0" indent="0" algn="ctr" defTabSz="400050">
            <a:lnSpc>
              <a:spcPct val="90000"/>
            </a:lnSpc>
            <a:spcBef>
              <a:spcPct val="0"/>
            </a:spcBef>
            <a:spcAft>
              <a:spcPct val="35000"/>
            </a:spcAft>
            <a:buNone/>
          </a:pPr>
          <a:r>
            <a:rPr lang="en-US" sz="1400" kern="1200" dirty="0">
              <a:solidFill>
                <a:sysClr val="windowText" lastClr="000000"/>
              </a:solidFill>
              <a:latin typeface="Calibri"/>
              <a:ea typeface="+mn-ea"/>
              <a:cs typeface="+mn-cs"/>
            </a:rPr>
            <a:t>What consultative processes did the SETA use to arrive at the occupations identified in the </a:t>
          </a:r>
          <a:r>
            <a:rPr lang="en-GB" sz="1400" kern="1200" dirty="0">
              <a:solidFill>
                <a:sysClr val="windowText" lastClr="000000"/>
              </a:solidFill>
              <a:latin typeface="Calibri"/>
              <a:ea typeface="+mn-ea"/>
              <a:cs typeface="+mn-cs"/>
            </a:rPr>
            <a:t>Sectoral Priority Occupation and Interventions</a:t>
          </a:r>
          <a:r>
            <a:rPr lang="en-US" sz="1400" kern="1200" dirty="0">
              <a:solidFill>
                <a:sysClr val="windowText" lastClr="000000"/>
              </a:solidFill>
              <a:latin typeface="Calibri"/>
              <a:ea typeface="+mn-ea"/>
              <a:cs typeface="+mn-cs"/>
            </a:rPr>
            <a:t>? </a:t>
          </a:r>
        </a:p>
        <a:p>
          <a:pPr marL="0" lvl="0" indent="0" algn="ctr" defTabSz="400050">
            <a:lnSpc>
              <a:spcPct val="90000"/>
            </a:lnSpc>
            <a:spcBef>
              <a:spcPct val="0"/>
            </a:spcBef>
            <a:spcAft>
              <a:spcPct val="35000"/>
            </a:spcAft>
            <a:buNone/>
          </a:pPr>
          <a:r>
            <a:rPr lang="en-US" sz="1400" kern="1200" dirty="0">
              <a:solidFill>
                <a:sysClr val="windowText" lastClr="000000"/>
              </a:solidFill>
              <a:latin typeface="Calibri"/>
              <a:ea typeface="+mn-ea"/>
              <a:cs typeface="+mn-cs"/>
            </a:rPr>
            <a:t>What are the main findings that informed the </a:t>
          </a:r>
          <a:r>
            <a:rPr lang="en-GB" sz="1400" kern="1200" dirty="0">
              <a:solidFill>
                <a:sysClr val="windowText" lastClr="000000"/>
              </a:solidFill>
              <a:latin typeface="Calibri"/>
              <a:ea typeface="+mn-ea"/>
              <a:cs typeface="+mn-cs"/>
            </a:rPr>
            <a:t>Sectoral Priority Occupation and Interventions</a:t>
          </a:r>
          <a:r>
            <a:rPr lang="en-US" sz="1400" kern="1200" dirty="0">
              <a:solidFill>
                <a:sysClr val="windowText" lastClr="000000"/>
              </a:solidFill>
              <a:latin typeface="Calibri"/>
              <a:ea typeface="+mn-ea"/>
              <a:cs typeface="+mn-cs"/>
            </a:rPr>
            <a:t>? </a:t>
          </a:r>
        </a:p>
        <a:p>
          <a:pPr marL="0" lvl="0" indent="0" algn="ctr" defTabSz="400050">
            <a:lnSpc>
              <a:spcPct val="90000"/>
            </a:lnSpc>
            <a:spcBef>
              <a:spcPct val="0"/>
            </a:spcBef>
            <a:spcAft>
              <a:spcPct val="35000"/>
            </a:spcAft>
            <a:buNone/>
          </a:pPr>
          <a:r>
            <a:rPr lang="en-US" sz="1400" kern="1200" dirty="0">
              <a:solidFill>
                <a:sysClr val="windowText" lastClr="000000"/>
              </a:solidFill>
              <a:latin typeface="Calibri"/>
              <a:ea typeface="+mn-ea"/>
              <a:cs typeface="+mn-cs"/>
            </a:rPr>
            <a:t>What informed the quantities indicated in the SETA </a:t>
          </a:r>
          <a:r>
            <a:rPr lang="en-GB" sz="1400" kern="1200" dirty="0">
              <a:solidFill>
                <a:sysClr val="windowText" lastClr="000000"/>
              </a:solidFill>
              <a:latin typeface="Calibri"/>
              <a:ea typeface="+mn-ea"/>
              <a:cs typeface="+mn-cs"/>
            </a:rPr>
            <a:t>Sectoral Priority Occupation and Interventions</a:t>
          </a:r>
          <a:r>
            <a:rPr lang="en-US" sz="1400" kern="1200" dirty="0">
              <a:solidFill>
                <a:sysClr val="windowText" lastClr="000000"/>
              </a:solidFill>
              <a:latin typeface="Calibri"/>
              <a:ea typeface="+mn-ea"/>
              <a:cs typeface="+mn-cs"/>
            </a:rPr>
            <a:t>? </a:t>
          </a:r>
        </a:p>
        <a:p>
          <a:pPr marL="0" lvl="0" indent="0" algn="ctr" defTabSz="400050">
            <a:lnSpc>
              <a:spcPct val="90000"/>
            </a:lnSpc>
            <a:spcBef>
              <a:spcPct val="0"/>
            </a:spcBef>
            <a:spcAft>
              <a:spcPct val="35000"/>
            </a:spcAft>
            <a:buNone/>
          </a:pPr>
          <a:r>
            <a:rPr lang="en-US" sz="1400" kern="1200" dirty="0">
              <a:solidFill>
                <a:sysClr val="windowText" lastClr="000000"/>
              </a:solidFill>
              <a:latin typeface="Calibri"/>
              <a:ea typeface="+mn-ea"/>
              <a:cs typeface="+mn-cs"/>
            </a:rPr>
            <a:t>Is the SETA </a:t>
          </a:r>
          <a:r>
            <a:rPr lang="en-GB" sz="1400" kern="1200" dirty="0">
              <a:solidFill>
                <a:sysClr val="windowText" lastClr="000000"/>
              </a:solidFill>
              <a:latin typeface="Calibri"/>
              <a:ea typeface="+mn-ea"/>
              <a:cs typeface="+mn-cs"/>
            </a:rPr>
            <a:t>Sectoral Priority Occupation and Interventions</a:t>
          </a:r>
          <a:r>
            <a:rPr lang="en-US" sz="1400" kern="1200" dirty="0">
              <a:solidFill>
                <a:sysClr val="windowText" lastClr="000000"/>
              </a:solidFill>
              <a:latin typeface="Calibri"/>
              <a:ea typeface="+mn-ea"/>
              <a:cs typeface="+mn-cs"/>
            </a:rPr>
            <a:t> ranked, in order of priority? If so, what informed the ranking of occupations indicated in the SETA </a:t>
          </a:r>
          <a:r>
            <a:rPr lang="en-GB" sz="1400" kern="1200" dirty="0">
              <a:solidFill>
                <a:sysClr val="windowText" lastClr="000000"/>
              </a:solidFill>
              <a:latin typeface="Calibri"/>
              <a:ea typeface="+mn-ea"/>
              <a:cs typeface="+mn-cs"/>
            </a:rPr>
            <a:t>Sectoral Priority Occupation and Interventions</a:t>
          </a:r>
          <a:r>
            <a:rPr lang="en-US" sz="1400" kern="1200" dirty="0">
              <a:solidFill>
                <a:sysClr val="windowText" lastClr="000000"/>
              </a:solidFill>
              <a:latin typeface="Calibri"/>
              <a:ea typeface="+mn-ea"/>
              <a:cs typeface="+mn-cs"/>
            </a:rPr>
            <a:t>? </a:t>
          </a:r>
        </a:p>
        <a:p>
          <a:pPr marL="0" lvl="0" indent="0" algn="ctr" defTabSz="400050">
            <a:lnSpc>
              <a:spcPct val="90000"/>
            </a:lnSpc>
            <a:spcBef>
              <a:spcPct val="0"/>
            </a:spcBef>
            <a:spcAft>
              <a:spcPct val="35000"/>
            </a:spcAft>
            <a:buNone/>
          </a:pPr>
          <a:endParaRPr lang="en-US" sz="1200" kern="1200" dirty="0">
            <a:solidFill>
              <a:sysClr val="window" lastClr="FFFFFF"/>
            </a:solidFill>
            <a:latin typeface="Calibri"/>
            <a:ea typeface="+mn-ea"/>
            <a:cs typeface="+mn-cs"/>
          </a:endParaRPr>
        </a:p>
      </dsp:txBody>
      <dsp:txXfrm>
        <a:off x="7702256" y="1049937"/>
        <a:ext cx="3710366" cy="55744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3544D-689B-4232-91AA-5F3ADC873114}">
      <dsp:nvSpPr>
        <dsp:cNvPr id="0" name=""/>
        <dsp:cNvSpPr/>
      </dsp:nvSpPr>
      <dsp:spPr>
        <a:xfrm>
          <a:off x="3628697" y="497703"/>
          <a:ext cx="3682909" cy="3682909"/>
        </a:xfrm>
        <a:prstGeom prst="blockArc">
          <a:avLst>
            <a:gd name="adj1" fmla="val 10800000"/>
            <a:gd name="adj2" fmla="val 16200000"/>
            <a:gd name="adj3" fmla="val 4641"/>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B2F0FE-5C61-4927-A24A-A10C0949273A}">
      <dsp:nvSpPr>
        <dsp:cNvPr id="0" name=""/>
        <dsp:cNvSpPr/>
      </dsp:nvSpPr>
      <dsp:spPr>
        <a:xfrm>
          <a:off x="3628697" y="497703"/>
          <a:ext cx="3682909" cy="3682909"/>
        </a:xfrm>
        <a:prstGeom prst="blockArc">
          <a:avLst>
            <a:gd name="adj1" fmla="val 5400000"/>
            <a:gd name="adj2" fmla="val 10800000"/>
            <a:gd name="adj3" fmla="val 4641"/>
          </a:avLst>
        </a:prstGeom>
        <a:solidFill>
          <a:schemeClr val="accent2">
            <a:hueOff val="3121013"/>
            <a:satOff val="-3893"/>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1AD8BB-D3D4-4DA0-B2E8-11517B93CB83}">
      <dsp:nvSpPr>
        <dsp:cNvPr id="0" name=""/>
        <dsp:cNvSpPr/>
      </dsp:nvSpPr>
      <dsp:spPr>
        <a:xfrm>
          <a:off x="3628697" y="497703"/>
          <a:ext cx="3682909" cy="3682909"/>
        </a:xfrm>
        <a:prstGeom prst="blockArc">
          <a:avLst>
            <a:gd name="adj1" fmla="val 0"/>
            <a:gd name="adj2" fmla="val 5400000"/>
            <a:gd name="adj3" fmla="val 4641"/>
          </a:avLst>
        </a:prstGeom>
        <a:solidFill>
          <a:schemeClr val="accent2">
            <a:hueOff val="1560506"/>
            <a:satOff val="-1946"/>
            <a:lumOff val="45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944074-25BA-4F78-BE10-399C50E4E137}">
      <dsp:nvSpPr>
        <dsp:cNvPr id="0" name=""/>
        <dsp:cNvSpPr/>
      </dsp:nvSpPr>
      <dsp:spPr>
        <a:xfrm>
          <a:off x="3628697" y="497703"/>
          <a:ext cx="3682909" cy="3682909"/>
        </a:xfrm>
        <a:prstGeom prst="blockArc">
          <a:avLst>
            <a:gd name="adj1" fmla="val 16200000"/>
            <a:gd name="adj2" fmla="val 0"/>
            <a:gd name="adj3" fmla="val 464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FC153A-C6B8-4E5F-A1F0-DE8D413FCED3}">
      <dsp:nvSpPr>
        <dsp:cNvPr id="0" name=""/>
        <dsp:cNvSpPr/>
      </dsp:nvSpPr>
      <dsp:spPr>
        <a:xfrm>
          <a:off x="4622278" y="1491284"/>
          <a:ext cx="1695747" cy="16957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SETA </a:t>
          </a:r>
          <a:r>
            <a:rPr lang="en-GB" sz="1400" kern="1200" dirty="0"/>
            <a:t>Sectoral Priority Occupation and Interventions</a:t>
          </a:r>
          <a:r>
            <a:rPr lang="en-US" sz="1400" kern="1200" dirty="0"/>
            <a:t> LIST</a:t>
          </a:r>
        </a:p>
      </dsp:txBody>
      <dsp:txXfrm>
        <a:off x="4870614" y="1739620"/>
        <a:ext cx="1199075" cy="1199075"/>
      </dsp:txXfrm>
    </dsp:sp>
    <dsp:sp modelId="{024C7DFE-C88A-4134-BD65-E599848BCF6A}">
      <dsp:nvSpPr>
        <dsp:cNvPr id="0" name=""/>
        <dsp:cNvSpPr/>
      </dsp:nvSpPr>
      <dsp:spPr>
        <a:xfrm>
          <a:off x="4659059" y="-181820"/>
          <a:ext cx="1622186" cy="144451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WSP/ATR received by SETAs and analysed</a:t>
          </a:r>
        </a:p>
      </dsp:txBody>
      <dsp:txXfrm>
        <a:off x="4896623" y="29724"/>
        <a:ext cx="1147058" cy="1021424"/>
      </dsp:txXfrm>
    </dsp:sp>
    <dsp:sp modelId="{D8CE7C9C-0E92-4222-B711-3728CB73C617}">
      <dsp:nvSpPr>
        <dsp:cNvPr id="0" name=""/>
        <dsp:cNvSpPr/>
      </dsp:nvSpPr>
      <dsp:spPr>
        <a:xfrm>
          <a:off x="6511796" y="1584733"/>
          <a:ext cx="1514155" cy="1508849"/>
        </a:xfrm>
        <a:prstGeom prst="ellipse">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Labour market information analysed </a:t>
          </a:r>
        </a:p>
      </dsp:txBody>
      <dsp:txXfrm>
        <a:off x="6733539" y="1805699"/>
        <a:ext cx="1070669" cy="1066917"/>
      </dsp:txXfrm>
    </dsp:sp>
    <dsp:sp modelId="{F6AA7137-002A-4656-8433-C640FB59D6E0}">
      <dsp:nvSpPr>
        <dsp:cNvPr id="0" name=""/>
        <dsp:cNvSpPr/>
      </dsp:nvSpPr>
      <dsp:spPr>
        <a:xfrm>
          <a:off x="4706540" y="3306245"/>
          <a:ext cx="1527224" cy="1663269"/>
        </a:xfrm>
        <a:prstGeom prst="ellipse">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Demand for skills analysed</a:t>
          </a:r>
        </a:p>
      </dsp:txBody>
      <dsp:txXfrm>
        <a:off x="4930197" y="3549825"/>
        <a:ext cx="1079910" cy="1176109"/>
      </dsp:txXfrm>
    </dsp:sp>
    <dsp:sp modelId="{C0AA6CE7-1715-4EA6-A214-C01AA4D5F91C}">
      <dsp:nvSpPr>
        <dsp:cNvPr id="0" name=""/>
        <dsp:cNvSpPr/>
      </dsp:nvSpPr>
      <dsp:spPr>
        <a:xfrm>
          <a:off x="2946847" y="1584733"/>
          <a:ext cx="1449165" cy="1508849"/>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Occupation in high demand list compiled and a </a:t>
          </a:r>
          <a:r>
            <a:rPr lang="en-GB" sz="1000" kern="1200" dirty="0"/>
            <a:t>Sectoral Priority Occupation and Interventions</a:t>
          </a:r>
          <a:r>
            <a:rPr lang="en-US" sz="1000" kern="1200" dirty="0"/>
            <a:t> produced</a:t>
          </a:r>
        </a:p>
      </dsp:txBody>
      <dsp:txXfrm>
        <a:off x="3159072" y="1805699"/>
        <a:ext cx="1024715" cy="10669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0DED1-7BA6-4399-9DE6-4EB3B105644A}">
      <dsp:nvSpPr>
        <dsp:cNvPr id="0" name=""/>
        <dsp:cNvSpPr/>
      </dsp:nvSpPr>
      <dsp:spPr>
        <a:xfrm>
          <a:off x="9301" y="2319946"/>
          <a:ext cx="2535500" cy="1379879"/>
        </a:xfrm>
        <a:prstGeom prst="flowChartMagneticDisk">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ysClr val="window" lastClr="FFFFFF"/>
              </a:solidFill>
              <a:latin typeface="Calibri"/>
              <a:ea typeface="+mn-ea"/>
              <a:cs typeface="+mn-cs"/>
            </a:rPr>
            <a:t>Sectoral Priority Occupation and Interventions</a:t>
          </a:r>
          <a:r>
            <a:rPr lang="en-US" sz="1800" kern="1200" dirty="0">
              <a:solidFill>
                <a:sysClr val="window" lastClr="FFFFFF"/>
              </a:solidFill>
              <a:latin typeface="Calibri"/>
              <a:ea typeface="+mn-ea"/>
              <a:cs typeface="+mn-cs"/>
            </a:rPr>
            <a:t>LEARNING PROGRAMMES</a:t>
          </a:r>
        </a:p>
      </dsp:txBody>
      <dsp:txXfrm>
        <a:off x="9301" y="2779906"/>
        <a:ext cx="2535500" cy="689939"/>
      </dsp:txXfrm>
    </dsp:sp>
    <dsp:sp modelId="{333FF4CB-8C1F-4A7D-A838-08E297CE9017}">
      <dsp:nvSpPr>
        <dsp:cNvPr id="0" name=""/>
        <dsp:cNvSpPr/>
      </dsp:nvSpPr>
      <dsp:spPr>
        <a:xfrm rot="17967129">
          <a:off x="2232927" y="2461327"/>
          <a:ext cx="1227120" cy="28580"/>
        </a:xfrm>
        <a:custGeom>
          <a:avLst/>
          <a:gdLst/>
          <a:ahLst/>
          <a:cxnLst/>
          <a:rect l="0" t="0" r="0" b="0"/>
          <a:pathLst>
            <a:path>
              <a:moveTo>
                <a:pt x="0" y="14839"/>
              </a:moveTo>
              <a:lnTo>
                <a:pt x="1249959" y="14839"/>
              </a:lnTo>
            </a:path>
          </a:pathLst>
        </a:custGeom>
        <a:noFill/>
        <a:ln w="25400" cap="flat" cmpd="sng" algn="ctr">
          <a:solidFill>
            <a:srgbClr val="9BBB59">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ysClr val="windowText" lastClr="000000">
                <a:hueOff val="0"/>
                <a:satOff val="0"/>
                <a:lumOff val="0"/>
                <a:alphaOff val="0"/>
              </a:sysClr>
            </a:solidFill>
            <a:latin typeface="Calibri"/>
            <a:ea typeface="+mn-ea"/>
            <a:cs typeface="+mn-cs"/>
          </a:endParaRPr>
        </a:p>
      </dsp:txBody>
      <dsp:txXfrm>
        <a:off x="2804689" y="2487246"/>
        <a:ext cx="0" cy="0"/>
      </dsp:txXfrm>
    </dsp:sp>
    <dsp:sp modelId="{2EAF9BC8-8CD7-4C7B-A621-F7D5C4590BBC}">
      <dsp:nvSpPr>
        <dsp:cNvPr id="0" name=""/>
        <dsp:cNvSpPr/>
      </dsp:nvSpPr>
      <dsp:spPr>
        <a:xfrm flipH="1">
          <a:off x="3148173" y="1612987"/>
          <a:ext cx="3746752" cy="656724"/>
        </a:xfrm>
        <a:prstGeom prst="flowChartMagneticDisk">
          <a:avLst/>
        </a:prstGeom>
        <a:gradFill rotWithShape="0">
          <a:gsLst>
            <a:gs pos="0">
              <a:srgbClr val="9BBB59">
                <a:hueOff val="0"/>
                <a:satOff val="0"/>
                <a:lumOff val="0"/>
                <a:alphaOff val="0"/>
                <a:tint val="100000"/>
                <a:shade val="100000"/>
                <a:satMod val="130000"/>
              </a:srgbClr>
            </a:gs>
            <a:gs pos="100000">
              <a:srgbClr val="9BBB59">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9BBB59">
                  <a:lumMod val="75000"/>
                </a:srgbClr>
              </a:solidFill>
              <a:latin typeface="Calibri"/>
              <a:ea typeface="+mn-ea"/>
              <a:cs typeface="+mn-cs"/>
            </a:rPr>
            <a:t>Learning Programmes</a:t>
          </a:r>
        </a:p>
      </dsp:txBody>
      <dsp:txXfrm>
        <a:off x="3148173" y="1831895"/>
        <a:ext cx="3746752" cy="328362"/>
      </dsp:txXfrm>
    </dsp:sp>
    <dsp:sp modelId="{20B5EC63-F621-4A65-B5C7-B709D55AEA3A}">
      <dsp:nvSpPr>
        <dsp:cNvPr id="0" name=""/>
        <dsp:cNvSpPr/>
      </dsp:nvSpPr>
      <dsp:spPr>
        <a:xfrm rot="17689497">
          <a:off x="6478052" y="1274898"/>
          <a:ext cx="1437119" cy="28580"/>
        </a:xfrm>
        <a:custGeom>
          <a:avLst/>
          <a:gdLst/>
          <a:ahLst/>
          <a:cxnLst/>
          <a:rect l="0" t="0" r="0" b="0"/>
          <a:pathLst>
            <a:path>
              <a:moveTo>
                <a:pt x="0" y="14839"/>
              </a:moveTo>
              <a:lnTo>
                <a:pt x="1464872" y="14839"/>
              </a:lnTo>
            </a:path>
          </a:pathLst>
        </a:custGeom>
        <a:noFill/>
        <a:ln w="25400" cap="flat" cmpd="sng" algn="ctr">
          <a:solidFill>
            <a:srgbClr val="8064A2">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ysClr val="windowText" lastClr="000000">
                <a:hueOff val="0"/>
                <a:satOff val="0"/>
                <a:lumOff val="0"/>
                <a:alphaOff val="0"/>
              </a:sysClr>
            </a:solidFill>
            <a:latin typeface="Calibri"/>
            <a:ea typeface="+mn-ea"/>
            <a:cs typeface="+mn-cs"/>
          </a:endParaRPr>
        </a:p>
      </dsp:txBody>
      <dsp:txXfrm>
        <a:off x="7148919" y="1306711"/>
        <a:ext cx="0" cy="0"/>
      </dsp:txXfrm>
    </dsp:sp>
    <dsp:sp modelId="{F51EC946-321B-46FD-82AF-5751F32C54E3}">
      <dsp:nvSpPr>
        <dsp:cNvPr id="0" name=""/>
        <dsp:cNvSpPr/>
      </dsp:nvSpPr>
      <dsp:spPr>
        <a:xfrm>
          <a:off x="7498297" y="259920"/>
          <a:ext cx="2119144" cy="754213"/>
        </a:xfrm>
        <a:prstGeom prst="flowChartMagneticDisk">
          <a:avLst/>
        </a:prstGeom>
        <a:gradFill rotWithShape="0">
          <a:gsLst>
            <a:gs pos="0">
              <a:srgbClr val="8064A2">
                <a:hueOff val="0"/>
                <a:satOff val="0"/>
                <a:lumOff val="0"/>
                <a:alphaOff val="0"/>
                <a:tint val="100000"/>
                <a:shade val="100000"/>
                <a:satMod val="130000"/>
              </a:srgbClr>
            </a:gs>
            <a:gs pos="100000">
              <a:srgbClr val="8064A2">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 lastClr="FFFFFF"/>
              </a:solidFill>
              <a:latin typeface="Calibri"/>
              <a:ea typeface="+mn-ea"/>
              <a:cs typeface="+mn-cs"/>
            </a:rPr>
            <a:t>Bursaries</a:t>
          </a:r>
        </a:p>
      </dsp:txBody>
      <dsp:txXfrm>
        <a:off x="7498297" y="511324"/>
        <a:ext cx="2119144" cy="377107"/>
      </dsp:txXfrm>
    </dsp:sp>
    <dsp:sp modelId="{CE5CE610-F43D-42DB-A2B8-D1A182139DE7}">
      <dsp:nvSpPr>
        <dsp:cNvPr id="0" name=""/>
        <dsp:cNvSpPr/>
      </dsp:nvSpPr>
      <dsp:spPr>
        <a:xfrm rot="19445220">
          <a:off x="6824118" y="1708571"/>
          <a:ext cx="744986" cy="28580"/>
        </a:xfrm>
        <a:custGeom>
          <a:avLst/>
          <a:gdLst/>
          <a:ahLst/>
          <a:cxnLst/>
          <a:rect l="0" t="0" r="0" b="0"/>
          <a:pathLst>
            <a:path>
              <a:moveTo>
                <a:pt x="0" y="14839"/>
              </a:moveTo>
              <a:lnTo>
                <a:pt x="759373" y="14839"/>
              </a:lnTo>
            </a:path>
          </a:pathLst>
        </a:custGeom>
        <a:noFill/>
        <a:ln w="25400" cap="flat" cmpd="sng" algn="ctr">
          <a:solidFill>
            <a:srgbClr val="8064A2">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ysClr val="windowText" lastClr="000000">
                <a:hueOff val="0"/>
                <a:satOff val="0"/>
                <a:lumOff val="0"/>
                <a:alphaOff val="0"/>
              </a:sysClr>
            </a:solidFill>
            <a:latin typeface="Calibri"/>
            <a:ea typeface="+mn-ea"/>
            <a:cs typeface="+mn-cs"/>
          </a:endParaRPr>
        </a:p>
      </dsp:txBody>
      <dsp:txXfrm>
        <a:off x="7170603" y="1718701"/>
        <a:ext cx="0" cy="0"/>
      </dsp:txXfrm>
    </dsp:sp>
    <dsp:sp modelId="{593C2E17-DDF5-4478-9856-E7C6A0D6374C}">
      <dsp:nvSpPr>
        <dsp:cNvPr id="0" name=""/>
        <dsp:cNvSpPr/>
      </dsp:nvSpPr>
      <dsp:spPr>
        <a:xfrm>
          <a:off x="7498297" y="1127266"/>
          <a:ext cx="2094361" cy="754213"/>
        </a:xfrm>
        <a:prstGeom prst="flowChartMagneticDisk">
          <a:avLst/>
        </a:prstGeom>
        <a:gradFill rotWithShape="0">
          <a:gsLst>
            <a:gs pos="0">
              <a:srgbClr val="8064A2">
                <a:hueOff val="0"/>
                <a:satOff val="0"/>
                <a:lumOff val="0"/>
                <a:alphaOff val="0"/>
                <a:tint val="100000"/>
                <a:shade val="100000"/>
                <a:satMod val="130000"/>
              </a:srgbClr>
            </a:gs>
            <a:gs pos="100000">
              <a:srgbClr val="8064A2">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 lastClr="FFFFFF"/>
              </a:solidFill>
              <a:latin typeface="Calibri"/>
              <a:ea typeface="+mn-ea"/>
              <a:cs typeface="+mn-cs"/>
            </a:rPr>
            <a:t>Apprenticeship</a:t>
          </a:r>
        </a:p>
      </dsp:txBody>
      <dsp:txXfrm>
        <a:off x="7498297" y="1378670"/>
        <a:ext cx="2094361" cy="377107"/>
      </dsp:txXfrm>
    </dsp:sp>
    <dsp:sp modelId="{8970D55A-0C0E-4E5A-96C2-1367D1B72D96}">
      <dsp:nvSpPr>
        <dsp:cNvPr id="0" name=""/>
        <dsp:cNvSpPr/>
      </dsp:nvSpPr>
      <dsp:spPr>
        <a:xfrm rot="2129959">
          <a:off x="6826046" y="2142244"/>
          <a:ext cx="741130" cy="28580"/>
        </a:xfrm>
        <a:custGeom>
          <a:avLst/>
          <a:gdLst/>
          <a:ahLst/>
          <a:cxnLst/>
          <a:rect l="0" t="0" r="0" b="0"/>
          <a:pathLst>
            <a:path>
              <a:moveTo>
                <a:pt x="0" y="14839"/>
              </a:moveTo>
              <a:lnTo>
                <a:pt x="755442" y="14839"/>
              </a:lnTo>
            </a:path>
          </a:pathLst>
        </a:custGeom>
        <a:noFill/>
        <a:ln w="25400" cap="flat" cmpd="sng" algn="ctr">
          <a:solidFill>
            <a:srgbClr val="8064A2">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a:ea typeface="+mn-ea"/>
            <a:cs typeface="+mn-cs"/>
          </a:endParaRPr>
        </a:p>
      </dsp:txBody>
      <dsp:txXfrm>
        <a:off x="7192286" y="2130691"/>
        <a:ext cx="0" cy="0"/>
      </dsp:txXfrm>
    </dsp:sp>
    <dsp:sp modelId="{C714621C-3B83-4D8C-9BAF-2DD8E2A51A61}">
      <dsp:nvSpPr>
        <dsp:cNvPr id="0" name=""/>
        <dsp:cNvSpPr/>
      </dsp:nvSpPr>
      <dsp:spPr>
        <a:xfrm>
          <a:off x="7498297" y="1994612"/>
          <a:ext cx="2187536" cy="754213"/>
        </a:xfrm>
        <a:prstGeom prst="flowChartMagneticDisk">
          <a:avLst/>
        </a:prstGeom>
        <a:gradFill rotWithShape="0">
          <a:gsLst>
            <a:gs pos="0">
              <a:srgbClr val="8064A2">
                <a:hueOff val="0"/>
                <a:satOff val="0"/>
                <a:lumOff val="0"/>
                <a:alphaOff val="0"/>
                <a:tint val="100000"/>
                <a:shade val="100000"/>
                <a:satMod val="130000"/>
              </a:srgbClr>
            </a:gs>
            <a:gs pos="100000">
              <a:srgbClr val="8064A2">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 lastClr="FFFFFF"/>
              </a:solidFill>
              <a:latin typeface="Calibri"/>
              <a:ea typeface="+mn-ea"/>
              <a:cs typeface="+mn-cs"/>
            </a:rPr>
            <a:t>Learnerships</a:t>
          </a:r>
        </a:p>
      </dsp:txBody>
      <dsp:txXfrm>
        <a:off x="7498297" y="2246016"/>
        <a:ext cx="2187536" cy="377107"/>
      </dsp:txXfrm>
    </dsp:sp>
    <dsp:sp modelId="{C3191B35-587B-47D2-A7D1-7C4A6251649F}">
      <dsp:nvSpPr>
        <dsp:cNvPr id="0" name=""/>
        <dsp:cNvSpPr/>
      </dsp:nvSpPr>
      <dsp:spPr>
        <a:xfrm rot="3751569">
          <a:off x="6500987" y="2575916"/>
          <a:ext cx="1462673" cy="28580"/>
        </a:xfrm>
        <a:custGeom>
          <a:avLst/>
          <a:gdLst/>
          <a:ahLst/>
          <a:cxnLst/>
          <a:rect l="0" t="0" r="0" b="0"/>
          <a:pathLst>
            <a:path>
              <a:moveTo>
                <a:pt x="0" y="14839"/>
              </a:moveTo>
              <a:lnTo>
                <a:pt x="1478545" y="14839"/>
              </a:lnTo>
            </a:path>
          </a:pathLst>
        </a:custGeom>
        <a:noFill/>
        <a:ln w="25400" cap="flat" cmpd="sng" algn="ctr">
          <a:solidFill>
            <a:srgbClr val="8064A2">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a:ea typeface="+mn-ea"/>
            <a:cs typeface="+mn-cs"/>
          </a:endParaRPr>
        </a:p>
      </dsp:txBody>
      <dsp:txXfrm>
        <a:off x="7247896" y="2540894"/>
        <a:ext cx="0" cy="0"/>
      </dsp:txXfrm>
    </dsp:sp>
    <dsp:sp modelId="{0C6684F8-F33A-4D5A-B551-AE40310882A6}">
      <dsp:nvSpPr>
        <dsp:cNvPr id="0" name=""/>
        <dsp:cNvSpPr/>
      </dsp:nvSpPr>
      <dsp:spPr>
        <a:xfrm>
          <a:off x="7569721" y="2861957"/>
          <a:ext cx="2161380" cy="754213"/>
        </a:xfrm>
        <a:prstGeom prst="flowChartMagneticDisk">
          <a:avLst/>
        </a:prstGeom>
        <a:gradFill rotWithShape="0">
          <a:gsLst>
            <a:gs pos="0">
              <a:srgbClr val="8064A2">
                <a:hueOff val="0"/>
                <a:satOff val="0"/>
                <a:lumOff val="0"/>
                <a:alphaOff val="0"/>
                <a:tint val="100000"/>
                <a:shade val="100000"/>
                <a:satMod val="130000"/>
              </a:srgbClr>
            </a:gs>
            <a:gs pos="100000">
              <a:srgbClr val="8064A2">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 lastClr="FFFFFF"/>
              </a:solidFill>
              <a:latin typeface="Calibri"/>
              <a:ea typeface="+mn-ea"/>
              <a:cs typeface="+mn-cs"/>
            </a:rPr>
            <a:t>Skills Programmes</a:t>
          </a:r>
        </a:p>
      </dsp:txBody>
      <dsp:txXfrm>
        <a:off x="7569721" y="3113361"/>
        <a:ext cx="2161380" cy="377107"/>
      </dsp:txXfrm>
    </dsp:sp>
    <dsp:sp modelId="{CD90E64F-BC92-4749-908A-D61CE3D66253}">
      <dsp:nvSpPr>
        <dsp:cNvPr id="0" name=""/>
        <dsp:cNvSpPr/>
      </dsp:nvSpPr>
      <dsp:spPr>
        <a:xfrm rot="21349">
          <a:off x="9731096" y="3226426"/>
          <a:ext cx="531957" cy="28580"/>
        </a:xfrm>
        <a:custGeom>
          <a:avLst/>
          <a:gdLst/>
          <a:ahLst/>
          <a:cxnLst/>
          <a:rect l="0" t="0" r="0" b="0"/>
          <a:pathLst>
            <a:path>
              <a:moveTo>
                <a:pt x="0" y="14290"/>
              </a:moveTo>
              <a:lnTo>
                <a:pt x="531957" y="14290"/>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983776" y="3227417"/>
        <a:ext cx="26597" cy="26597"/>
      </dsp:txXfrm>
    </dsp:sp>
    <dsp:sp modelId="{6820F46C-1613-4E10-BAFB-D609683B222A}">
      <dsp:nvSpPr>
        <dsp:cNvPr id="0" name=""/>
        <dsp:cNvSpPr/>
      </dsp:nvSpPr>
      <dsp:spPr>
        <a:xfrm>
          <a:off x="10263048" y="2865261"/>
          <a:ext cx="1803385" cy="754213"/>
        </a:xfrm>
        <a:prstGeom prst="flowChartMagneticDisk">
          <a:avLst/>
        </a:prstGeom>
        <a:gradFill rotWithShape="0">
          <a:gsLst>
            <a:gs pos="0">
              <a:srgbClr val="7030A0"/>
            </a:gs>
            <a:gs pos="0">
              <a:srgbClr val="BD8EDA"/>
            </a:gs>
            <a:gs pos="5000">
              <a:srgbClr val="A586E2"/>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Adult Education &amp; Training</a:t>
          </a:r>
        </a:p>
      </dsp:txBody>
      <dsp:txXfrm>
        <a:off x="10263048" y="3116665"/>
        <a:ext cx="1803385" cy="377107"/>
      </dsp:txXfrm>
    </dsp:sp>
    <dsp:sp modelId="{160ABDA7-FFFF-43B9-AB49-D795DDC8400E}">
      <dsp:nvSpPr>
        <dsp:cNvPr id="0" name=""/>
        <dsp:cNvSpPr/>
      </dsp:nvSpPr>
      <dsp:spPr>
        <a:xfrm rot="3675037">
          <a:off x="2219256" y="3545509"/>
          <a:ext cx="1254463" cy="28580"/>
        </a:xfrm>
        <a:custGeom>
          <a:avLst/>
          <a:gdLst/>
          <a:ahLst/>
          <a:cxnLst/>
          <a:rect l="0" t="0" r="0" b="0"/>
          <a:pathLst>
            <a:path>
              <a:moveTo>
                <a:pt x="0" y="14839"/>
              </a:moveTo>
              <a:lnTo>
                <a:pt x="1279553" y="14839"/>
              </a:lnTo>
            </a:path>
          </a:pathLst>
        </a:custGeom>
        <a:noFill/>
        <a:ln w="25400" cap="flat" cmpd="sng" algn="ctr">
          <a:solidFill>
            <a:srgbClr val="9BBB59">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ysClr val="windowText" lastClr="000000">
                <a:hueOff val="0"/>
                <a:satOff val="0"/>
                <a:lumOff val="0"/>
                <a:alphaOff val="0"/>
              </a:sysClr>
            </a:solidFill>
            <a:latin typeface="Calibri"/>
            <a:ea typeface="+mn-ea"/>
            <a:cs typeface="+mn-cs"/>
          </a:endParaRPr>
        </a:p>
      </dsp:txBody>
      <dsp:txXfrm>
        <a:off x="2858899" y="3517220"/>
        <a:ext cx="0" cy="0"/>
      </dsp:txXfrm>
    </dsp:sp>
    <dsp:sp modelId="{A6B6A05A-5950-45A6-B499-CAC01D4CC43D}">
      <dsp:nvSpPr>
        <dsp:cNvPr id="0" name=""/>
        <dsp:cNvSpPr/>
      </dsp:nvSpPr>
      <dsp:spPr>
        <a:xfrm>
          <a:off x="3148173" y="3812644"/>
          <a:ext cx="4004422" cy="594139"/>
        </a:xfrm>
        <a:prstGeom prst="flowChartMagneticDisk">
          <a:avLst/>
        </a:prstGeom>
        <a:gradFill rotWithShape="0">
          <a:gsLst>
            <a:gs pos="0">
              <a:srgbClr val="9BBB59">
                <a:hueOff val="0"/>
                <a:satOff val="0"/>
                <a:lumOff val="0"/>
                <a:alphaOff val="0"/>
                <a:tint val="100000"/>
                <a:shade val="100000"/>
                <a:satMod val="130000"/>
              </a:srgbClr>
            </a:gs>
            <a:gs pos="100000">
              <a:srgbClr val="9BBB59">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9BBB59">
                  <a:lumMod val="75000"/>
                </a:srgbClr>
              </a:solidFill>
              <a:latin typeface="Calibri"/>
              <a:ea typeface="+mn-ea"/>
              <a:cs typeface="+mn-cs"/>
            </a:rPr>
            <a:t>Work Integrated Learning</a:t>
          </a:r>
        </a:p>
      </dsp:txBody>
      <dsp:txXfrm>
        <a:off x="3148173" y="4010690"/>
        <a:ext cx="4004422" cy="297070"/>
      </dsp:txXfrm>
    </dsp:sp>
    <dsp:sp modelId="{5D1E739B-E322-47BA-9551-80308BD909DE}">
      <dsp:nvSpPr>
        <dsp:cNvPr id="0" name=""/>
        <dsp:cNvSpPr/>
      </dsp:nvSpPr>
      <dsp:spPr>
        <a:xfrm>
          <a:off x="7152595" y="4095423"/>
          <a:ext cx="603370" cy="28580"/>
        </a:xfrm>
        <a:custGeom>
          <a:avLst/>
          <a:gdLst/>
          <a:ahLst/>
          <a:cxnLst/>
          <a:rect l="0" t="0" r="0" b="0"/>
          <a:pathLst>
            <a:path>
              <a:moveTo>
                <a:pt x="0" y="14839"/>
              </a:moveTo>
              <a:lnTo>
                <a:pt x="615022" y="14839"/>
              </a:lnTo>
            </a:path>
          </a:pathLst>
        </a:custGeom>
        <a:noFill/>
        <a:ln w="25400" cap="flat" cmpd="sng" algn="ctr">
          <a:solidFill>
            <a:srgbClr val="8064A2">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ysClr val="windowText" lastClr="000000">
                <a:hueOff val="0"/>
                <a:satOff val="0"/>
                <a:lumOff val="0"/>
                <a:alphaOff val="0"/>
              </a:sysClr>
            </a:solidFill>
            <a:latin typeface="Calibri"/>
            <a:ea typeface="+mn-ea"/>
            <a:cs typeface="+mn-cs"/>
          </a:endParaRPr>
        </a:p>
      </dsp:txBody>
      <dsp:txXfrm>
        <a:off x="7439197" y="4094629"/>
        <a:ext cx="0" cy="0"/>
      </dsp:txXfrm>
    </dsp:sp>
    <dsp:sp modelId="{F8B02C3D-4C62-43EF-880E-FA0A8DB5C122}">
      <dsp:nvSpPr>
        <dsp:cNvPr id="0" name=""/>
        <dsp:cNvSpPr/>
      </dsp:nvSpPr>
      <dsp:spPr>
        <a:xfrm>
          <a:off x="7755966" y="3732607"/>
          <a:ext cx="2156704" cy="754213"/>
        </a:xfrm>
        <a:prstGeom prst="flowChartMagneticDisk">
          <a:avLst/>
        </a:prstGeom>
        <a:gradFill rotWithShape="0">
          <a:gsLst>
            <a:gs pos="0">
              <a:srgbClr val="8064A2">
                <a:hueOff val="0"/>
                <a:satOff val="0"/>
                <a:lumOff val="0"/>
                <a:alphaOff val="0"/>
                <a:tint val="100000"/>
                <a:shade val="100000"/>
                <a:satMod val="130000"/>
              </a:srgbClr>
            </a:gs>
            <a:gs pos="100000">
              <a:srgbClr val="8064A2">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ysClr val="window" lastClr="FFFFFF"/>
            </a:solidFill>
            <a:latin typeface="Calibri"/>
            <a:ea typeface="+mn-ea"/>
            <a:cs typeface="+mn-cs"/>
          </a:endParaRPr>
        </a:p>
        <a:p>
          <a:pPr marL="0" lvl="0" indent="0" algn="ctr" defTabSz="1066800">
            <a:lnSpc>
              <a:spcPct val="90000"/>
            </a:lnSpc>
            <a:spcBef>
              <a:spcPct val="0"/>
            </a:spcBef>
            <a:spcAft>
              <a:spcPct val="35000"/>
            </a:spcAft>
            <a:buNone/>
          </a:pPr>
          <a:r>
            <a:rPr lang="en-US" sz="2400" kern="1200" dirty="0">
              <a:solidFill>
                <a:sysClr val="window" lastClr="FFFFFF"/>
              </a:solidFill>
              <a:latin typeface="Calibri"/>
              <a:ea typeface="+mn-ea"/>
              <a:cs typeface="+mn-cs"/>
            </a:rPr>
            <a:t>Internships &amp; </a:t>
          </a:r>
          <a:br>
            <a:rPr lang="en-US" sz="2400" kern="1200" dirty="0">
              <a:solidFill>
                <a:sysClr val="window" lastClr="FFFFFF"/>
              </a:solidFill>
              <a:latin typeface="Calibri"/>
              <a:ea typeface="+mn-ea"/>
              <a:cs typeface="+mn-cs"/>
            </a:rPr>
          </a:br>
          <a:r>
            <a:rPr lang="en-US" sz="2400" kern="1200" dirty="0">
              <a:solidFill>
                <a:sysClr val="window" lastClr="FFFFFF"/>
              </a:solidFill>
              <a:latin typeface="Calibri"/>
              <a:ea typeface="+mn-ea"/>
              <a:cs typeface="+mn-cs"/>
            </a:rPr>
            <a:t>Work experience</a:t>
          </a:r>
        </a:p>
        <a:p>
          <a:pPr marL="0" lvl="0" indent="0" algn="ctr" defTabSz="1066800">
            <a:lnSpc>
              <a:spcPct val="90000"/>
            </a:lnSpc>
            <a:spcBef>
              <a:spcPct val="0"/>
            </a:spcBef>
            <a:spcAft>
              <a:spcPct val="35000"/>
            </a:spcAft>
            <a:buNone/>
          </a:pPr>
          <a:endParaRPr lang="en-US" sz="2400" kern="1200" dirty="0">
            <a:solidFill>
              <a:sysClr val="window" lastClr="FFFFFF"/>
            </a:solidFill>
            <a:latin typeface="Calibri"/>
            <a:ea typeface="+mn-ea"/>
            <a:cs typeface="+mn-cs"/>
          </a:endParaRPr>
        </a:p>
      </dsp:txBody>
      <dsp:txXfrm>
        <a:off x="7755966" y="3984011"/>
        <a:ext cx="2156704" cy="377107"/>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4" y="1"/>
            <a:ext cx="2945659" cy="498056"/>
          </a:xfrm>
          <a:prstGeom prst="rect">
            <a:avLst/>
          </a:prstGeom>
        </p:spPr>
        <p:txBody>
          <a:bodyPr vert="horz" lIns="91440" tIns="45720" rIns="91440" bIns="45720" rtlCol="0"/>
          <a:lstStyle>
            <a:lvl1pPr algn="r">
              <a:defRPr sz="1200"/>
            </a:lvl1pPr>
          </a:lstStyle>
          <a:p>
            <a:fld id="{42C3E86B-A7C7-4A75-9A63-AEB9D2A5E39A}" type="datetimeFigureOut">
              <a:rPr lang="en-US" smtClean="0"/>
              <a:t>1/19/2022</a:t>
            </a:fld>
            <a:endParaRPr lang="en-US" dirty="0"/>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D47926EE-CE7F-46EE-B32A-00E0847857A7}" type="slidenum">
              <a:rPr lang="en-US" smtClean="0"/>
              <a:t>‹#›</a:t>
            </a:fld>
            <a:endParaRPr lang="en-US" dirty="0"/>
          </a:p>
        </p:txBody>
      </p:sp>
    </p:spTree>
    <p:extLst>
      <p:ext uri="{BB962C8B-B14F-4D97-AF65-F5344CB8AC3E}">
        <p14:creationId xmlns:p14="http://schemas.microsoft.com/office/powerpoint/2010/main" val="4204704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6300"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8C5B5-84EC-4A8D-95E9-4F37B21B9CB8}" type="slidenum">
              <a:rPr lang="en-ZA" smtClean="0">
                <a:solidFill>
                  <a:prstClr val="black"/>
                </a:solidFill>
              </a:rPr>
              <a:pPr/>
              <a:t>1</a:t>
            </a:fld>
            <a:endParaRPr lang="en-ZA" dirty="0">
              <a:solidFill>
                <a:prstClr val="black"/>
              </a:solidFill>
            </a:endParaRPr>
          </a:p>
        </p:txBody>
      </p:sp>
    </p:spTree>
    <p:extLst>
      <p:ext uri="{BB962C8B-B14F-4D97-AF65-F5344CB8AC3E}">
        <p14:creationId xmlns:p14="http://schemas.microsoft.com/office/powerpoint/2010/main" val="3592716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47926EE-CE7F-46EE-B32A-00E0847857A7}" type="slidenum">
              <a:rPr lang="en-US" smtClean="0"/>
              <a:t>8</a:t>
            </a:fld>
            <a:endParaRPr lang="en-US" dirty="0"/>
          </a:p>
        </p:txBody>
      </p:sp>
    </p:spTree>
    <p:extLst>
      <p:ext uri="{BB962C8B-B14F-4D97-AF65-F5344CB8AC3E}">
        <p14:creationId xmlns:p14="http://schemas.microsoft.com/office/powerpoint/2010/main" val="2909610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5026" cy="40417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62888F4-0D07-4A15-9798-109BA8CC7880}" type="slidenum">
              <a:rPr lang="en-ZA" smtClean="0"/>
              <a:pPr>
                <a:defRPr/>
              </a:pPr>
              <a:t>31</a:t>
            </a:fld>
            <a:endParaRPr lang="en-ZA"/>
          </a:p>
        </p:txBody>
      </p:sp>
    </p:spTree>
    <p:extLst>
      <p:ext uri="{BB962C8B-B14F-4D97-AF65-F5344CB8AC3E}">
        <p14:creationId xmlns:p14="http://schemas.microsoft.com/office/powerpoint/2010/main" val="14536823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15311" y="4082242"/>
            <a:ext cx="5862437" cy="1693425"/>
          </a:xfrm>
        </p:spPr>
        <p:txBody>
          <a:bodyPr>
            <a:normAutofit/>
          </a:bodyPr>
          <a:lstStyle>
            <a:lvl1pPr algn="l">
              <a:lnSpc>
                <a:spcPct val="120000"/>
              </a:lnSpc>
              <a:defRPr sz="4000"/>
            </a:lvl1pPr>
          </a:lstStyle>
          <a:p>
            <a:r>
              <a:rPr lang="en-US" dirty="0"/>
              <a:t>Click to edit Master title style</a:t>
            </a:r>
          </a:p>
        </p:txBody>
      </p:sp>
      <p:sp>
        <p:nvSpPr>
          <p:cNvPr id="3" name="Subtitle 2"/>
          <p:cNvSpPr>
            <a:spLocks noGrp="1"/>
          </p:cNvSpPr>
          <p:nvPr>
            <p:ph type="subTitle" idx="1"/>
          </p:nvPr>
        </p:nvSpPr>
        <p:spPr>
          <a:xfrm>
            <a:off x="2657949" y="5530412"/>
            <a:ext cx="8534400" cy="825938"/>
          </a:xfrm>
        </p:spPr>
        <p:txBody>
          <a:bodyPr/>
          <a:lstStyle>
            <a:lvl1pPr marL="0" indent="0" algn="l">
              <a:buNone/>
              <a:defRPr>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648879" y="-66947"/>
            <a:ext cx="5705415" cy="6924947"/>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391" y="-189247"/>
            <a:ext cx="6470808" cy="2588323"/>
          </a:xfrm>
          <a:prstGeom prst="rect">
            <a:avLst/>
          </a:prstGeom>
        </p:spPr>
      </p:pic>
      <p:sp>
        <p:nvSpPr>
          <p:cNvPr id="12" name="Rectangle 11"/>
          <p:cNvSpPr/>
          <p:nvPr userDrawn="1"/>
        </p:nvSpPr>
        <p:spPr>
          <a:xfrm>
            <a:off x="0" y="6126164"/>
            <a:ext cx="12192000" cy="731836"/>
          </a:xfrm>
          <a:prstGeom prst="rect">
            <a:avLst/>
          </a:prstGeom>
          <a:solidFill>
            <a:srgbClr val="4F7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73743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9434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9001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438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5031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7333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8243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2486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0319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56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E64FED-176C-7041-9AB1-C30BA21FDC6A}" type="datetimeFigureOut">
              <a:rPr lang="en-US" smtClean="0">
                <a:solidFill>
                  <a:prstClr val="black">
                    <a:tint val="75000"/>
                  </a:prstClr>
                </a:solidFill>
              </a:rPr>
              <a:pPr/>
              <a:t>1/19/2022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9823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alphaModFix amt="5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angle 9"/>
          <p:cNvSpPr/>
          <p:nvPr userDrawn="1"/>
        </p:nvSpPr>
        <p:spPr>
          <a:xfrm>
            <a:off x="0" y="6126164"/>
            <a:ext cx="12192000" cy="731836"/>
          </a:xfrm>
          <a:prstGeom prst="rect">
            <a:avLst/>
          </a:prstGeom>
          <a:solidFill>
            <a:srgbClr val="4F7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3466079" y="245242"/>
            <a:ext cx="8737600" cy="832071"/>
          </a:xfrm>
          <a:prstGeom prst="rect">
            <a:avLst/>
          </a:prstGeom>
          <a:solidFill>
            <a:srgbClr val="7B9C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9BBB59">
                  <a:lumMod val="60000"/>
                  <a:lumOff val="40000"/>
                </a:srgbClr>
              </a:solidFill>
            </a:endParaRPr>
          </a:p>
        </p:txBody>
      </p:sp>
      <p:sp>
        <p:nvSpPr>
          <p:cNvPr id="2" name="Title Placeholder 1"/>
          <p:cNvSpPr>
            <a:spLocks noGrp="1"/>
          </p:cNvSpPr>
          <p:nvPr>
            <p:ph type="title"/>
          </p:nvPr>
        </p:nvSpPr>
        <p:spPr>
          <a:xfrm>
            <a:off x="913232" y="55674"/>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189"/>
            <a:fld id="{7EE64FED-176C-7041-9AB1-C30BA21FDC6A}" type="datetimeFigureOut">
              <a:rPr lang="en-US" smtClean="0">
                <a:solidFill>
                  <a:prstClr val="black">
                    <a:tint val="75000"/>
                  </a:prstClr>
                </a:solidFill>
              </a:rPr>
              <a:pPr defTabSz="457189"/>
              <a:t>1/19/2022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189"/>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189"/>
            <a:fld id="{4F170DD6-C84C-984E-83C8-F919C4C50C3E}" type="slidenum">
              <a:rPr lang="en-US" smtClean="0">
                <a:solidFill>
                  <a:prstClr val="black">
                    <a:tint val="75000"/>
                  </a:prstClr>
                </a:solidFill>
              </a:rPr>
              <a:pPr defTabSz="457189"/>
              <a:t>‹#›</a:t>
            </a:fld>
            <a:endParaRPr lang="en-US" dirty="0">
              <a:solidFill>
                <a:prstClr val="black">
                  <a:tint val="75000"/>
                </a:prstClr>
              </a:solidFill>
            </a:endParaRPr>
          </a:p>
        </p:txBody>
      </p:sp>
      <p:pic>
        <p:nvPicPr>
          <p:cNvPr id="9" name="Picture 8"/>
          <p:cNvPicPr>
            <a:picLocks noChangeAspect="1"/>
          </p:cNvPicPr>
          <p:nvPr userDrawn="1"/>
        </p:nvPicPr>
        <p:blipFill>
          <a:blip r:embed="rId14" cstate="screen">
            <a:alphaModFix amt="62000"/>
            <a:extLst>
              <a:ext uri="{28A0092B-C50C-407E-A947-70E740481C1C}">
                <a14:useLocalDpi xmlns:a14="http://schemas.microsoft.com/office/drawing/2010/main"/>
              </a:ext>
            </a:extLst>
          </a:blip>
          <a:stretch>
            <a:fillRect/>
          </a:stretch>
        </p:blipFill>
        <p:spPr>
          <a:xfrm>
            <a:off x="10320259" y="4572000"/>
            <a:ext cx="1883420" cy="2286001"/>
          </a:xfrm>
          <a:prstGeom prst="rect">
            <a:avLst/>
          </a:prstGeom>
        </p:spPr>
      </p:pic>
    </p:spTree>
    <p:extLst>
      <p:ext uri="{BB962C8B-B14F-4D97-AF65-F5344CB8AC3E}">
        <p14:creationId xmlns:p14="http://schemas.microsoft.com/office/powerpoint/2010/main" val="557411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457189" rtl="0" eaLnBrk="1" latinLnBrk="0" hangingPunct="1">
        <a:spcBef>
          <a:spcPct val="0"/>
        </a:spcBef>
        <a:buNone/>
        <a:defRPr sz="3200" kern="1200">
          <a:solidFill>
            <a:schemeClr val="bg1"/>
          </a:solidFill>
          <a:latin typeface="+mj-lt"/>
          <a:ea typeface="+mj-ea"/>
          <a:cs typeface="+mj-cs"/>
        </a:defRPr>
      </a:lvl1pPr>
    </p:titleStyle>
    <p:bodyStyle>
      <a:lvl1pPr marL="342891" indent="-342891" algn="l" defTabSz="457189" rtl="0" eaLnBrk="1" latinLnBrk="0" hangingPunct="1">
        <a:spcBef>
          <a:spcPct val="20000"/>
        </a:spcBef>
        <a:buFont typeface="Arial"/>
        <a:buChar char="•"/>
        <a:defRPr sz="18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1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18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18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cid:ii_14f56655dbadd71b"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HelvyM@fpmseta.org.za" TargetMode="External"/><Relationship Id="rId2" Type="http://schemas.openxmlformats.org/officeDocument/2006/relationships/hyperlink" Target="mailto:PearlN@fpmseta.org.za" TargetMode="External"/><Relationship Id="rId1" Type="http://schemas.openxmlformats.org/officeDocument/2006/relationships/slideLayout" Target="../slideLayouts/slideLayout2.xml"/><Relationship Id="rId6" Type="http://schemas.openxmlformats.org/officeDocument/2006/relationships/hyperlink" Target="mailto:JohnnyM@fpmseta.org.za" TargetMode="External"/><Relationship Id="rId5" Type="http://schemas.openxmlformats.org/officeDocument/2006/relationships/hyperlink" Target="mailto:SbahleN@fpmseta.org.za" TargetMode="External"/><Relationship Id="rId4" Type="http://schemas.openxmlformats.org/officeDocument/2006/relationships/hyperlink" Target="mailto:Sylviat@fpmseta.org.za"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251489"/>
            <a:ext cx="8063345" cy="1899183"/>
          </a:xfrm>
          <a:prstGeom prst="rect">
            <a:avLst/>
          </a:prstGeom>
          <a:solidFill>
            <a:srgbClr val="7B9C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189"/>
            <a:endParaRPr lang="en-US" sz="3200" dirty="0"/>
          </a:p>
          <a:p>
            <a:pPr defTabSz="457189"/>
            <a:endParaRPr lang="en-US" sz="3200" dirty="0"/>
          </a:p>
          <a:p>
            <a:pPr defTabSz="457189"/>
            <a:r>
              <a:rPr lang="en-US" sz="3200" dirty="0"/>
              <a:t>FP&amp;M SETA: MG and DG WORKSHOP 2022</a:t>
            </a:r>
          </a:p>
          <a:p>
            <a:pPr defTabSz="457189"/>
            <a:r>
              <a:rPr lang="en-US" sz="3200" dirty="0"/>
              <a:t>Workplace Skills Plan &amp; Annual Training Report Presentation 2022/23</a:t>
            </a:r>
            <a:br>
              <a:rPr lang="en-US" sz="3200" dirty="0"/>
            </a:br>
            <a:endParaRPr lang="en-US" sz="3200" dirty="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65102" y="1277003"/>
            <a:ext cx="3873863" cy="3873863"/>
          </a:xfrm>
          <a:prstGeom prst="rect">
            <a:avLst/>
          </a:prstGeom>
        </p:spPr>
      </p:pic>
    </p:spTree>
    <p:extLst>
      <p:ext uri="{BB962C8B-B14F-4D97-AF65-F5344CB8AC3E}">
        <p14:creationId xmlns:p14="http://schemas.microsoft.com/office/powerpoint/2010/main" val="3914421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670" y="55674"/>
            <a:ext cx="11745798" cy="1143000"/>
          </a:xfrm>
        </p:spPr>
        <p:txBody>
          <a:bodyPr>
            <a:normAutofit/>
          </a:bodyPr>
          <a:lstStyle/>
          <a:p>
            <a:r>
              <a:rPr lang="en-US" dirty="0"/>
              <a:t>Current Processes; who is eligible </a:t>
            </a:r>
          </a:p>
        </p:txBody>
      </p:sp>
      <p:sp>
        <p:nvSpPr>
          <p:cNvPr id="4" name="Content Placeholder 3"/>
          <p:cNvSpPr>
            <a:spLocks noGrp="1"/>
          </p:cNvSpPr>
          <p:nvPr>
            <p:ph idx="1"/>
          </p:nvPr>
        </p:nvSpPr>
        <p:spPr>
          <a:xfrm>
            <a:off x="0" y="1600203"/>
            <a:ext cx="11886032" cy="5004768"/>
          </a:xfrm>
          <a:prstGeom prst="rect">
            <a:avLst/>
          </a:prstGeom>
        </p:spPr>
        <p:txBody>
          <a:bodyPr wrap="square">
            <a:spAutoFit/>
          </a:bodyPr>
          <a:lstStyle/>
          <a:p>
            <a:pPr marL="457200" indent="-457200" algn="just">
              <a:lnSpc>
                <a:spcPct val="107000"/>
              </a:lnSpc>
              <a:buFont typeface="Arial" panose="020B0604020202020204" pitchFamily="34" charset="0"/>
              <a:buChar char="•"/>
            </a:pPr>
            <a:r>
              <a:rPr lang="en-US" sz="2000" dirty="0">
                <a:ea typeface="Calibri" panose="020F0502020204030204" pitchFamily="34" charset="0"/>
                <a:cs typeface="Times New Roman" panose="02020603050405020304" pitchFamily="18" charset="0"/>
              </a:rPr>
              <a:t>A levy paying employer claiming a mandatory grant must</a:t>
            </a:r>
          </a:p>
          <a:p>
            <a:pPr marL="914400" lvl="1" indent="-457200" algn="just">
              <a:lnSpc>
                <a:spcPct val="107000"/>
              </a:lnSpc>
              <a:buFont typeface="Arial" panose="020B0604020202020204" pitchFamily="34" charset="0"/>
              <a:buChar char="•"/>
            </a:pPr>
            <a:r>
              <a:rPr lang="en-US" sz="2000" dirty="0">
                <a:ea typeface="Calibri" panose="020F0502020204030204" pitchFamily="34" charset="0"/>
                <a:cs typeface="Times New Roman" panose="02020603050405020304" pitchFamily="18" charset="0"/>
              </a:rPr>
              <a:t>meet the eligibility criteria for the payment of a mandatory grant</a:t>
            </a:r>
          </a:p>
          <a:p>
            <a:pPr marL="457200" indent="-457200" algn="just">
              <a:lnSpc>
                <a:spcPct val="107000"/>
              </a:lnSpc>
              <a:buFont typeface="Arial" panose="020B0604020202020204" pitchFamily="34" charset="0"/>
              <a:buChar char="•"/>
            </a:pPr>
            <a:r>
              <a:rPr lang="en-US" sz="2000" dirty="0">
                <a:ea typeface="Calibri" panose="020F0502020204030204" pitchFamily="34" charset="0"/>
                <a:cs typeface="Times New Roman" panose="02020603050405020304" pitchFamily="18" charset="0"/>
              </a:rPr>
              <a:t>An eligible employer - </a:t>
            </a:r>
          </a:p>
          <a:p>
            <a:pPr marL="914400" lvl="1" indent="-457200" algn="just">
              <a:lnSpc>
                <a:spcPct val="107000"/>
              </a:lnSpc>
              <a:buFont typeface="Arial" panose="020B0604020202020204" pitchFamily="34" charset="0"/>
              <a:buChar char="•"/>
            </a:pPr>
            <a:r>
              <a:rPr lang="en-US" sz="2000" dirty="0">
                <a:ea typeface="Calibri" panose="020F0502020204030204" pitchFamily="34" charset="0"/>
                <a:cs typeface="Times New Roman" panose="02020603050405020304" pitchFamily="18" charset="0"/>
              </a:rPr>
              <a:t>has registered for skills development levies;</a:t>
            </a:r>
          </a:p>
          <a:p>
            <a:pPr marL="914400" lvl="1" indent="-457200" algn="just">
              <a:lnSpc>
                <a:spcPct val="107000"/>
              </a:lnSpc>
              <a:buFont typeface="Arial" panose="020B0604020202020204" pitchFamily="34" charset="0"/>
              <a:buChar char="•"/>
            </a:pPr>
            <a:r>
              <a:rPr lang="en-US" sz="2000" dirty="0">
                <a:ea typeface="Calibri" panose="020F0502020204030204" pitchFamily="34" charset="0"/>
                <a:cs typeface="Times New Roman" panose="02020603050405020304" pitchFamily="18" charset="0"/>
              </a:rPr>
              <a:t>has paid the levies in the prescribed manner (minimum threshold R500k per annum);</a:t>
            </a:r>
          </a:p>
          <a:p>
            <a:pPr marL="914400" lvl="1" indent="-457200" algn="just">
              <a:lnSpc>
                <a:spcPct val="107000"/>
              </a:lnSpc>
              <a:buFont typeface="Arial" panose="020B0604020202020204" pitchFamily="34" charset="0"/>
              <a:buChar char="•"/>
            </a:pPr>
            <a:r>
              <a:rPr lang="en-US" sz="2000" dirty="0">
                <a:ea typeface="Calibri" panose="020F0502020204030204" pitchFamily="34" charset="0"/>
                <a:cs typeface="Times New Roman" panose="02020603050405020304" pitchFamily="18" charset="0"/>
              </a:rPr>
              <a:t>has submitted a WSP / </a:t>
            </a:r>
            <a:r>
              <a:rPr lang="en-GB" sz="2000" dirty="0">
                <a:ea typeface="Calibri" panose="020F0502020204030204" pitchFamily="34" charset="0"/>
                <a:cs typeface="Times New Roman" panose="02020603050405020304" pitchFamily="18" charset="0"/>
              </a:rPr>
              <a:t>Sectoral Priority Occupation and Interventions</a:t>
            </a:r>
            <a:r>
              <a:rPr lang="en-US" sz="2000" dirty="0">
                <a:ea typeface="Calibri" panose="020F0502020204030204" pitchFamily="34" charset="0"/>
                <a:cs typeface="Times New Roman" panose="02020603050405020304" pitchFamily="18" charset="0"/>
              </a:rPr>
              <a:t>Plan and ATR/</a:t>
            </a:r>
            <a:r>
              <a:rPr lang="en-GB" sz="2000" dirty="0">
                <a:ea typeface="Calibri" panose="020F0502020204030204" pitchFamily="34" charset="0"/>
                <a:cs typeface="Times New Roman" panose="02020603050405020304" pitchFamily="18" charset="0"/>
              </a:rPr>
              <a:t>Sectoral Priority Occupation and Interventions</a:t>
            </a:r>
            <a:r>
              <a:rPr lang="en-US" sz="2000" dirty="0">
                <a:ea typeface="Calibri" panose="020F0502020204030204" pitchFamily="34" charset="0"/>
                <a:cs typeface="Times New Roman" panose="02020603050405020304" pitchFamily="18" charset="0"/>
              </a:rPr>
              <a:t>Report within the prescribed timeframes (30 April) that contributes to the relevant SETA SSP</a:t>
            </a:r>
          </a:p>
          <a:p>
            <a:pPr marL="914400" lvl="1" indent="-457200" algn="just">
              <a:lnSpc>
                <a:spcPct val="107000"/>
              </a:lnSpc>
              <a:buFont typeface="Arial" panose="020B0604020202020204" pitchFamily="34" charset="0"/>
              <a:buChar char="•"/>
            </a:pPr>
            <a:r>
              <a:rPr lang="en-US" sz="2000" dirty="0">
                <a:ea typeface="Calibri" panose="020F0502020204030204" pitchFamily="34" charset="0"/>
                <a:cs typeface="Times New Roman" panose="02020603050405020304" pitchFamily="18" charset="0"/>
              </a:rPr>
              <a:t>has submitted an Annual Training Report and/or </a:t>
            </a:r>
            <a:r>
              <a:rPr lang="en-GB" sz="2000" dirty="0">
                <a:ea typeface="Calibri" panose="020F0502020204030204" pitchFamily="34" charset="0"/>
                <a:cs typeface="Times New Roman" panose="02020603050405020304" pitchFamily="18" charset="0"/>
              </a:rPr>
              <a:t>Sectoral Priority Occupation and Interventions</a:t>
            </a:r>
            <a:r>
              <a:rPr lang="en-US" sz="2000" dirty="0">
                <a:ea typeface="Calibri" panose="020F0502020204030204" pitchFamily="34" charset="0"/>
                <a:cs typeface="Times New Roman" panose="02020603050405020304" pitchFamily="18" charset="0"/>
              </a:rPr>
              <a:t>Training Report, </a:t>
            </a:r>
            <a:r>
              <a:rPr lang="en-US" sz="2000" dirty="0"/>
              <a:t>demonstrating some alignment to the previous year’s WSP and/or </a:t>
            </a:r>
            <a:r>
              <a:rPr lang="en-GB" sz="2000" dirty="0"/>
              <a:t>Sectoral Priority Occupation and Interventions</a:t>
            </a:r>
            <a:r>
              <a:rPr lang="en-US" sz="2000" dirty="0"/>
              <a:t>Plan </a:t>
            </a:r>
            <a:endParaRPr lang="en-US" sz="2000" dirty="0">
              <a:ea typeface="Calibri" panose="020F0502020204030204" pitchFamily="34" charset="0"/>
              <a:cs typeface="Times New Roman" panose="02020603050405020304" pitchFamily="18" charset="0"/>
            </a:endParaRPr>
          </a:p>
          <a:p>
            <a:pPr lvl="1" algn="just">
              <a:lnSpc>
                <a:spcPct val="107000"/>
              </a:lnSpc>
            </a:pPr>
            <a:endParaRPr lang="en-US" sz="2400" dirty="0">
              <a:ea typeface="Calibri" panose="020F0502020204030204" pitchFamily="34" charset="0"/>
              <a:cs typeface="Times New Roman" panose="02020603050405020304" pitchFamily="18" charset="0"/>
            </a:endParaRPr>
          </a:p>
          <a:p>
            <a:pPr marL="914400" lvl="1" indent="-457200" algn="just">
              <a:lnSpc>
                <a:spcPct val="107000"/>
              </a:lnSpc>
              <a:buFont typeface="Arial" panose="020B0604020202020204" pitchFamily="34" charset="0"/>
              <a:buChar char="•"/>
            </a:pPr>
            <a:endParaRPr lang="en-US" sz="2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4527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62C06-305A-425F-B5A9-0CFC3A66A664}"/>
              </a:ext>
            </a:extLst>
          </p:cNvPr>
          <p:cNvSpPr>
            <a:spLocks noGrp="1"/>
          </p:cNvSpPr>
          <p:nvPr>
            <p:ph type="title"/>
          </p:nvPr>
        </p:nvSpPr>
        <p:spPr/>
        <p:txBody>
          <a:bodyPr/>
          <a:lstStyle/>
          <a:p>
            <a:r>
              <a:rPr lang="en-US" dirty="0"/>
              <a:t>Workplace Skills Planning</a:t>
            </a:r>
          </a:p>
        </p:txBody>
      </p:sp>
      <p:sp>
        <p:nvSpPr>
          <p:cNvPr id="3" name="Content Placeholder 2">
            <a:extLst>
              <a:ext uri="{FF2B5EF4-FFF2-40B4-BE49-F238E27FC236}">
                <a16:creationId xmlns:a16="http://schemas.microsoft.com/office/drawing/2014/main" id="{A8244765-0804-4AE5-9862-1C1FECC62BC3}"/>
              </a:ext>
            </a:extLst>
          </p:cNvPr>
          <p:cNvSpPr txBox="1">
            <a:spLocks/>
          </p:cNvSpPr>
          <p:nvPr/>
        </p:nvSpPr>
        <p:spPr>
          <a:xfrm>
            <a:off x="0" y="1198673"/>
            <a:ext cx="12192000" cy="4789171"/>
          </a:xfrm>
          <a:prstGeom prst="rect">
            <a:avLst/>
          </a:prstGeom>
        </p:spPr>
        <p:txBody>
          <a:bodyPr>
            <a:normAutofit/>
          </a:bodyPr>
          <a:lstStyle>
            <a:lvl1pPr marL="342891" indent="-342891" algn="l" defTabSz="457189" rtl="0" eaLnBrk="1" latinLnBrk="0" hangingPunct="1">
              <a:spcBef>
                <a:spcPct val="20000"/>
              </a:spcBef>
              <a:buFont typeface="Arial"/>
              <a:buChar char="•"/>
              <a:defRPr sz="18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1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18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18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solidFill>
                  <a:schemeClr val="accent5">
                    <a:lumMod val="50000"/>
                  </a:schemeClr>
                </a:solidFill>
              </a:rPr>
              <a:t>The Workplace Skills Plan (WSP),</a:t>
            </a:r>
          </a:p>
          <a:p>
            <a:pPr marL="0" indent="0">
              <a:buFont typeface="Arial"/>
              <a:buNone/>
            </a:pPr>
            <a:r>
              <a:rPr lang="en-ZA" sz="2400" dirty="0">
                <a:solidFill>
                  <a:schemeClr val="accent5">
                    <a:lumMod val="50000"/>
                  </a:schemeClr>
                </a:solidFill>
              </a:rPr>
              <a:t>is one of the most powerful tools delivered to employers through skills development legislation. </a:t>
            </a:r>
          </a:p>
          <a:p>
            <a:r>
              <a:rPr lang="en-ZA" sz="2400" dirty="0">
                <a:solidFill>
                  <a:schemeClr val="accent5">
                    <a:lumMod val="50000"/>
                  </a:schemeClr>
                </a:solidFill>
              </a:rPr>
              <a:t>It is aimed at business expansion and sustainability;</a:t>
            </a:r>
          </a:p>
          <a:p>
            <a:r>
              <a:rPr lang="en-ZA" sz="2400" dirty="0">
                <a:solidFill>
                  <a:schemeClr val="accent5">
                    <a:lumMod val="50000"/>
                  </a:schemeClr>
                </a:solidFill>
              </a:rPr>
              <a:t>It is completed by companies with information specific to their business and the sector in which they operate;</a:t>
            </a:r>
          </a:p>
          <a:p>
            <a:r>
              <a:rPr lang="en-ZA" sz="2400" dirty="0">
                <a:solidFill>
                  <a:schemeClr val="accent5">
                    <a:lumMod val="50000"/>
                  </a:schemeClr>
                </a:solidFill>
              </a:rPr>
              <a:t>The Sector Skills Plan (compiled by the FP&amp;M SETA) is an important resource to be used in the compilation of the WSP:</a:t>
            </a:r>
          </a:p>
          <a:p>
            <a:pPr lvl="1"/>
            <a:r>
              <a:rPr lang="en-ZA" sz="2400" dirty="0">
                <a:solidFill>
                  <a:schemeClr val="accent5">
                    <a:lumMod val="50000"/>
                  </a:schemeClr>
                </a:solidFill>
              </a:rPr>
              <a:t>Identify sector trends;</a:t>
            </a:r>
          </a:p>
          <a:p>
            <a:pPr lvl="1"/>
            <a:r>
              <a:rPr lang="en-ZA" sz="2400" dirty="0">
                <a:solidFill>
                  <a:schemeClr val="accent5">
                    <a:lumMod val="50000"/>
                  </a:schemeClr>
                </a:solidFill>
              </a:rPr>
              <a:t>Identify </a:t>
            </a:r>
            <a:r>
              <a:rPr lang="en-ZA" dirty="0">
                <a:solidFill>
                  <a:schemeClr val="accent5">
                    <a:lumMod val="50000"/>
                  </a:schemeClr>
                </a:solidFill>
              </a:rPr>
              <a:t>Priority S</a:t>
            </a:r>
            <a:r>
              <a:rPr lang="en-ZA" sz="2400" dirty="0">
                <a:solidFill>
                  <a:schemeClr val="accent5">
                    <a:lumMod val="50000"/>
                  </a:schemeClr>
                </a:solidFill>
              </a:rPr>
              <a:t>kills and Occupations in High Demand and</a:t>
            </a:r>
          </a:p>
          <a:p>
            <a:pPr lvl="1"/>
            <a:r>
              <a:rPr lang="en-ZA" sz="2400" dirty="0">
                <a:solidFill>
                  <a:schemeClr val="accent5">
                    <a:lumMod val="50000"/>
                  </a:schemeClr>
                </a:solidFill>
              </a:rPr>
              <a:t>Identify skills development interventions to address the Country’s Labour Market and curb  unemployment.</a:t>
            </a:r>
            <a:endParaRPr lang="en-US" sz="2400" dirty="0">
              <a:solidFill>
                <a:schemeClr val="accent5">
                  <a:lumMod val="50000"/>
                </a:schemeClr>
              </a:solidFill>
            </a:endParaRPr>
          </a:p>
          <a:p>
            <a:pPr marL="0" indent="0">
              <a:buFont typeface="Arial"/>
              <a:buNone/>
            </a:pPr>
            <a:endParaRPr lang="en-US" sz="2400" dirty="0">
              <a:solidFill>
                <a:schemeClr val="accent5">
                  <a:lumMod val="50000"/>
                </a:schemeClr>
              </a:solidFill>
            </a:endParaRPr>
          </a:p>
        </p:txBody>
      </p:sp>
    </p:spTree>
    <p:extLst>
      <p:ext uri="{BB962C8B-B14F-4D97-AF65-F5344CB8AC3E}">
        <p14:creationId xmlns:p14="http://schemas.microsoft.com/office/powerpoint/2010/main" val="173633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2E0A5-9902-4ACB-BC27-676145D1AC1E}"/>
              </a:ext>
            </a:extLst>
          </p:cNvPr>
          <p:cNvSpPr>
            <a:spLocks noGrp="1"/>
          </p:cNvSpPr>
          <p:nvPr>
            <p:ph type="title"/>
          </p:nvPr>
        </p:nvSpPr>
        <p:spPr/>
        <p:txBody>
          <a:bodyPr/>
          <a:lstStyle/>
          <a:p>
            <a:r>
              <a:rPr lang="en-US" dirty="0"/>
              <a:t>Workplace Skills Planning</a:t>
            </a:r>
          </a:p>
        </p:txBody>
      </p:sp>
      <p:sp>
        <p:nvSpPr>
          <p:cNvPr id="3" name="Content Placeholder 2">
            <a:extLst>
              <a:ext uri="{FF2B5EF4-FFF2-40B4-BE49-F238E27FC236}">
                <a16:creationId xmlns:a16="http://schemas.microsoft.com/office/drawing/2014/main" id="{C6F9F533-87FB-42D5-B629-00BBFA4323FE}"/>
              </a:ext>
            </a:extLst>
          </p:cNvPr>
          <p:cNvSpPr txBox="1">
            <a:spLocks/>
          </p:cNvSpPr>
          <p:nvPr/>
        </p:nvSpPr>
        <p:spPr>
          <a:xfrm>
            <a:off x="0" y="1089061"/>
            <a:ext cx="12192000" cy="4898784"/>
          </a:xfrm>
          <a:prstGeom prst="rect">
            <a:avLst/>
          </a:prstGeom>
        </p:spPr>
        <p:txBody>
          <a:bodyPr>
            <a:normAutofit/>
          </a:bodyPr>
          <a:lstStyle>
            <a:lvl1pPr marL="342891" indent="-342891" algn="l" defTabSz="457189" rtl="0" eaLnBrk="1" latinLnBrk="0" hangingPunct="1">
              <a:spcBef>
                <a:spcPct val="20000"/>
              </a:spcBef>
              <a:buFont typeface="Arial"/>
              <a:buChar char="•"/>
              <a:defRPr sz="18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1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18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18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ZA" sz="2400" b="1" dirty="0">
                <a:solidFill>
                  <a:schemeClr val="accent5">
                    <a:lumMod val="50000"/>
                  </a:schemeClr>
                </a:solidFill>
              </a:rPr>
              <a:t>The construction of a WSP plays a major role in several vital areas – </a:t>
            </a:r>
          </a:p>
          <a:p>
            <a:pPr marL="0" indent="0">
              <a:buFont typeface="Arial"/>
              <a:buNone/>
            </a:pPr>
            <a:endParaRPr lang="en-US" sz="2400" dirty="0">
              <a:solidFill>
                <a:schemeClr val="accent5">
                  <a:lumMod val="50000"/>
                </a:schemeClr>
              </a:solidFill>
            </a:endParaRPr>
          </a:p>
          <a:p>
            <a:pPr lvl="1"/>
            <a:r>
              <a:rPr lang="en-ZA" sz="2400" dirty="0">
                <a:solidFill>
                  <a:schemeClr val="accent5">
                    <a:lumMod val="50000"/>
                  </a:schemeClr>
                </a:solidFill>
              </a:rPr>
              <a:t> Management and employees enter discussions regarding skills planning in the workplace;</a:t>
            </a:r>
          </a:p>
          <a:p>
            <a:pPr marL="457200" lvl="1" indent="0">
              <a:buFont typeface="Arial"/>
              <a:buNone/>
            </a:pPr>
            <a:endParaRPr lang="en-US" sz="2400" dirty="0">
              <a:solidFill>
                <a:schemeClr val="accent5">
                  <a:lumMod val="50000"/>
                </a:schemeClr>
              </a:solidFill>
            </a:endParaRPr>
          </a:p>
          <a:p>
            <a:pPr lvl="1"/>
            <a:r>
              <a:rPr lang="en-ZA" sz="2400" dirty="0">
                <a:solidFill>
                  <a:schemeClr val="accent5">
                    <a:lumMod val="50000"/>
                  </a:schemeClr>
                </a:solidFill>
              </a:rPr>
              <a:t>Skills available and skills gaps are identified and discussed in a positive way;</a:t>
            </a:r>
          </a:p>
          <a:p>
            <a:pPr lvl="1"/>
            <a:endParaRPr lang="en-US" sz="2400" dirty="0">
              <a:solidFill>
                <a:schemeClr val="accent5">
                  <a:lumMod val="50000"/>
                </a:schemeClr>
              </a:solidFill>
            </a:endParaRPr>
          </a:p>
          <a:p>
            <a:pPr lvl="1"/>
            <a:r>
              <a:rPr lang="en-ZA" sz="2400" dirty="0">
                <a:solidFill>
                  <a:schemeClr val="accent5">
                    <a:lumMod val="50000"/>
                  </a:schemeClr>
                </a:solidFill>
              </a:rPr>
              <a:t>Management has a platform to share the company’s goals with employees, who in turn gain better understanding and more commitment to the process of achieving them and </a:t>
            </a:r>
          </a:p>
          <a:p>
            <a:pPr marL="457200" lvl="1" indent="0">
              <a:buFont typeface="Arial"/>
              <a:buNone/>
            </a:pPr>
            <a:endParaRPr lang="en-US" sz="2400" dirty="0">
              <a:solidFill>
                <a:schemeClr val="accent5">
                  <a:lumMod val="50000"/>
                </a:schemeClr>
              </a:solidFill>
            </a:endParaRPr>
          </a:p>
          <a:p>
            <a:pPr lvl="1"/>
            <a:r>
              <a:rPr lang="en-ZA" sz="2400" dirty="0">
                <a:solidFill>
                  <a:schemeClr val="accent5">
                    <a:lumMod val="50000"/>
                  </a:schemeClr>
                </a:solidFill>
              </a:rPr>
              <a:t>Companies begin to uncover talents and skills they did not know they had available.</a:t>
            </a:r>
            <a:endParaRPr lang="en-US" sz="2400" dirty="0">
              <a:solidFill>
                <a:schemeClr val="accent5">
                  <a:lumMod val="50000"/>
                </a:schemeClr>
              </a:solidFill>
            </a:endParaRPr>
          </a:p>
          <a:p>
            <a:pPr marL="0" indent="0">
              <a:buFont typeface="Arial"/>
              <a:buNone/>
            </a:pPr>
            <a:endParaRPr lang="en-US" sz="2400" dirty="0">
              <a:solidFill>
                <a:schemeClr val="accent5">
                  <a:lumMod val="50000"/>
                </a:schemeClr>
              </a:solidFill>
            </a:endParaRPr>
          </a:p>
          <a:p>
            <a:endParaRPr lang="en-US" sz="2400" dirty="0">
              <a:solidFill>
                <a:schemeClr val="accent5">
                  <a:lumMod val="50000"/>
                </a:schemeClr>
              </a:solidFill>
            </a:endParaRPr>
          </a:p>
        </p:txBody>
      </p:sp>
    </p:spTree>
    <p:extLst>
      <p:ext uri="{BB962C8B-B14F-4D97-AF65-F5344CB8AC3E}">
        <p14:creationId xmlns:p14="http://schemas.microsoft.com/office/powerpoint/2010/main" val="946716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Workplace Skills Planning</a:t>
            </a:r>
          </a:p>
        </p:txBody>
      </p:sp>
      <p:sp>
        <p:nvSpPr>
          <p:cNvPr id="4" name="Content Placeholder 1"/>
          <p:cNvSpPr>
            <a:spLocks noGrp="1"/>
          </p:cNvSpPr>
          <p:nvPr>
            <p:ph idx="1"/>
          </p:nvPr>
        </p:nvSpPr>
        <p:spPr>
          <a:xfrm>
            <a:off x="103695" y="1198674"/>
            <a:ext cx="12625633" cy="5436540"/>
          </a:xfrm>
        </p:spPr>
        <p:txBody>
          <a:bodyPr>
            <a:normAutofit/>
          </a:bodyPr>
          <a:lstStyle/>
          <a:p>
            <a:r>
              <a:rPr lang="en-US" sz="2000" dirty="0"/>
              <a:t>The mandatory grant application consist of the following important sections:</a:t>
            </a:r>
          </a:p>
          <a:p>
            <a:pPr lvl="1"/>
            <a:r>
              <a:rPr lang="en-US" sz="2000" b="1" dirty="0"/>
              <a:t>Organisational information</a:t>
            </a:r>
          </a:p>
          <a:p>
            <a:pPr lvl="1"/>
            <a:r>
              <a:rPr lang="en-US" sz="2000" b="1" dirty="0"/>
              <a:t>Banking details</a:t>
            </a:r>
          </a:p>
          <a:p>
            <a:pPr lvl="1"/>
            <a:r>
              <a:rPr lang="en-US" sz="2000" b="1" dirty="0"/>
              <a:t>Employment summary and Provincial Breakdown</a:t>
            </a:r>
          </a:p>
          <a:p>
            <a:pPr lvl="2"/>
            <a:r>
              <a:rPr lang="en-US" sz="2000" b="1" dirty="0"/>
              <a:t>Provides information on the current workforce (including learners)</a:t>
            </a:r>
          </a:p>
          <a:p>
            <a:pPr lvl="1"/>
            <a:r>
              <a:rPr lang="en-US" sz="2000" dirty="0"/>
              <a:t>Workplace Skills Plan</a:t>
            </a:r>
          </a:p>
          <a:p>
            <a:pPr lvl="2"/>
            <a:r>
              <a:rPr lang="en-GB" sz="2000" dirty="0"/>
              <a:t>Sectoral Priority Occupation and Interventions</a:t>
            </a:r>
            <a:r>
              <a:rPr lang="en-US" sz="2000" dirty="0"/>
              <a:t>plan </a:t>
            </a:r>
          </a:p>
          <a:p>
            <a:pPr lvl="3"/>
            <a:r>
              <a:rPr lang="en-US" sz="2000" dirty="0"/>
              <a:t>Planned implementation of </a:t>
            </a:r>
            <a:r>
              <a:rPr lang="en-GB" sz="2000" dirty="0"/>
              <a:t>Sectoral Priority Occupation and Interventions</a:t>
            </a:r>
            <a:r>
              <a:rPr lang="en-US" sz="2000" dirty="0"/>
              <a:t>learning programmes e.g. apprenticeships, learnerships, credit bearing skills programmes, work-integrated- learning, bursary programmes (post-school / tertiary qualifications at TVETs/ HEIs)</a:t>
            </a:r>
          </a:p>
          <a:p>
            <a:pPr lvl="2"/>
            <a:r>
              <a:rPr lang="en-US" sz="2000" dirty="0"/>
              <a:t>Non-</a:t>
            </a:r>
            <a:r>
              <a:rPr lang="en-GB" sz="2000" dirty="0"/>
              <a:t>Sectoral Priority Occupation and Interventions </a:t>
            </a:r>
            <a:r>
              <a:rPr lang="en-US" sz="2000" dirty="0"/>
              <a:t>Plan</a:t>
            </a:r>
          </a:p>
          <a:p>
            <a:pPr lvl="3"/>
            <a:r>
              <a:rPr lang="en-US" sz="2000" dirty="0"/>
              <a:t>Planned implementation of other learning programmes e.g. non-credit bearing skills programmes, in-house-training (health and safety, HIV/Aids awareness)</a:t>
            </a:r>
          </a:p>
        </p:txBody>
      </p:sp>
    </p:spTree>
    <p:extLst>
      <p:ext uri="{BB962C8B-B14F-4D97-AF65-F5344CB8AC3E}">
        <p14:creationId xmlns:p14="http://schemas.microsoft.com/office/powerpoint/2010/main" val="4179431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Workplace Skills Planning</a:t>
            </a:r>
          </a:p>
        </p:txBody>
      </p:sp>
      <p:sp>
        <p:nvSpPr>
          <p:cNvPr id="4" name="Content Placeholder 1"/>
          <p:cNvSpPr>
            <a:spLocks noGrp="1"/>
          </p:cNvSpPr>
          <p:nvPr>
            <p:ph idx="1"/>
          </p:nvPr>
        </p:nvSpPr>
        <p:spPr>
          <a:xfrm>
            <a:off x="0" y="1282045"/>
            <a:ext cx="12056882" cy="4844121"/>
          </a:xfrm>
        </p:spPr>
        <p:txBody>
          <a:bodyPr>
            <a:normAutofit/>
          </a:bodyPr>
          <a:lstStyle/>
          <a:p>
            <a:pPr lvl="1"/>
            <a:r>
              <a:rPr lang="en-US" sz="2000" dirty="0"/>
              <a:t>Annual Training Report</a:t>
            </a:r>
          </a:p>
          <a:p>
            <a:pPr lvl="2"/>
            <a:r>
              <a:rPr lang="en-GB" sz="2000" dirty="0"/>
              <a:t>Sectoral Priority Occupation and Interventions </a:t>
            </a:r>
            <a:r>
              <a:rPr lang="en-US" sz="2000" dirty="0"/>
              <a:t>training report </a:t>
            </a:r>
          </a:p>
          <a:p>
            <a:pPr lvl="3"/>
            <a:r>
              <a:rPr lang="en-US" sz="2000" dirty="0"/>
              <a:t>Actual implementation of </a:t>
            </a:r>
            <a:r>
              <a:rPr lang="en-GB" sz="2000" dirty="0"/>
              <a:t>Sectoral Priority Occupation and Interventions </a:t>
            </a:r>
            <a:r>
              <a:rPr lang="en-US" sz="2000" dirty="0"/>
              <a:t>learning programmes e.g., apprenticeships, learnerships, credit bearing skills programmes, work-integrated- learning, bursary programmes (post-school / tertiary qualifications at TVETs/ HEIs)</a:t>
            </a:r>
          </a:p>
          <a:p>
            <a:pPr lvl="2"/>
            <a:r>
              <a:rPr lang="en-US" sz="2000" dirty="0"/>
              <a:t>Non-</a:t>
            </a:r>
            <a:r>
              <a:rPr lang="en-GB" sz="2000" dirty="0"/>
              <a:t>Sectoral Priority Occupation and Interventions</a:t>
            </a:r>
            <a:r>
              <a:rPr lang="en-US" sz="2000" dirty="0"/>
              <a:t>training report</a:t>
            </a:r>
          </a:p>
          <a:p>
            <a:pPr lvl="3"/>
            <a:r>
              <a:rPr lang="en-US" sz="2000" dirty="0"/>
              <a:t>Actual implementation of other learning programmes e.g., non-credit bearing skills programmes, in-house training (health and safety, HIV/Aids awareness)</a:t>
            </a:r>
          </a:p>
          <a:p>
            <a:pPr lvl="1"/>
            <a:r>
              <a:rPr lang="en-US" sz="2000" dirty="0"/>
              <a:t>Adult Education and Training Plan</a:t>
            </a:r>
          </a:p>
          <a:p>
            <a:pPr lvl="1"/>
            <a:r>
              <a:rPr lang="en-US" sz="2000" b="1" dirty="0"/>
              <a:t>Training Committee (list of members) – for medium and large firms only</a:t>
            </a:r>
          </a:p>
          <a:p>
            <a:pPr lvl="1"/>
            <a:r>
              <a:rPr lang="en-US" sz="2000" b="1" dirty="0"/>
              <a:t>Sign-off (Authorisation page)</a:t>
            </a:r>
          </a:p>
        </p:txBody>
      </p:sp>
    </p:spTree>
    <p:extLst>
      <p:ext uri="{BB962C8B-B14F-4D97-AF65-F5344CB8AC3E}">
        <p14:creationId xmlns:p14="http://schemas.microsoft.com/office/powerpoint/2010/main" val="4194162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Workplace Skills Planning</a:t>
            </a:r>
          </a:p>
        </p:txBody>
      </p:sp>
      <p:sp>
        <p:nvSpPr>
          <p:cNvPr id="4" name="Content Placeholder 2"/>
          <p:cNvSpPr>
            <a:spLocks noGrp="1"/>
          </p:cNvSpPr>
          <p:nvPr>
            <p:ph idx="1"/>
          </p:nvPr>
        </p:nvSpPr>
        <p:spPr>
          <a:xfrm>
            <a:off x="65987" y="1198675"/>
            <a:ext cx="11924907" cy="4927492"/>
          </a:xfrm>
        </p:spPr>
        <p:txBody>
          <a:bodyPr>
            <a:normAutofit/>
          </a:bodyPr>
          <a:lstStyle/>
          <a:p>
            <a:pPr eaLnBrk="1" hangingPunct="1">
              <a:lnSpc>
                <a:spcPct val="90000"/>
              </a:lnSpc>
              <a:defRPr/>
            </a:pPr>
            <a:r>
              <a:rPr lang="en-US" sz="2000" dirty="0">
                <a:ea typeface="ＭＳ Ｐゴシック" panose="020B0600070205080204" pitchFamily="34" charset="-128"/>
              </a:rPr>
              <a:t>ATR and/or </a:t>
            </a:r>
            <a:r>
              <a:rPr lang="en-GB" sz="2000" dirty="0">
                <a:ea typeface="ＭＳ Ｐゴシック" panose="020B0600070205080204" pitchFamily="34" charset="-128"/>
              </a:rPr>
              <a:t>Sectoral Priority Occupation and Interventions </a:t>
            </a:r>
            <a:r>
              <a:rPr lang="en-US" sz="2000" dirty="0">
                <a:ea typeface="ＭＳ Ｐゴシック" panose="020B0600070205080204" pitchFamily="34" charset="-128"/>
              </a:rPr>
              <a:t>Report must reflect all training conducted</a:t>
            </a:r>
          </a:p>
          <a:p>
            <a:pPr lvl="1" eaLnBrk="1" hangingPunct="1">
              <a:lnSpc>
                <a:spcPct val="90000"/>
              </a:lnSpc>
              <a:defRPr/>
            </a:pPr>
            <a:r>
              <a:rPr lang="en-US" dirty="0">
                <a:solidFill>
                  <a:schemeClr val="accent3">
                    <a:lumMod val="75000"/>
                  </a:schemeClr>
                </a:solidFill>
                <a:ea typeface="ＭＳ Ｐゴシック" panose="020B0600070205080204" pitchFamily="34" charset="-128"/>
              </a:rPr>
              <a:t>During April to March (of the previous financial year)</a:t>
            </a:r>
          </a:p>
          <a:p>
            <a:pPr lvl="1" eaLnBrk="1" hangingPunct="1">
              <a:lnSpc>
                <a:spcPct val="90000"/>
              </a:lnSpc>
              <a:defRPr/>
            </a:pPr>
            <a:r>
              <a:rPr lang="en-US" dirty="0">
                <a:solidFill>
                  <a:schemeClr val="accent3">
                    <a:lumMod val="75000"/>
                  </a:schemeClr>
                </a:solidFill>
                <a:ea typeface="ＭＳ Ｐゴシック" panose="020B0600070205080204" pitchFamily="34" charset="-128"/>
              </a:rPr>
              <a:t>Internally or Externally</a:t>
            </a:r>
          </a:p>
          <a:p>
            <a:pPr marL="457200" lvl="1" indent="0" eaLnBrk="1" hangingPunct="1">
              <a:lnSpc>
                <a:spcPct val="90000"/>
              </a:lnSpc>
              <a:buNone/>
              <a:defRPr/>
            </a:pPr>
            <a:endParaRPr lang="en-US" dirty="0">
              <a:solidFill>
                <a:schemeClr val="accent3">
                  <a:lumMod val="75000"/>
                </a:schemeClr>
              </a:solidFill>
              <a:ea typeface="ＭＳ Ｐゴシック" panose="020B0600070205080204" pitchFamily="34" charset="-128"/>
            </a:endParaRPr>
          </a:p>
          <a:p>
            <a:pPr marL="342900" lvl="1" indent="-342900">
              <a:lnSpc>
                <a:spcPct val="90000"/>
              </a:lnSpc>
              <a:buFont typeface="Arial" panose="020B0604020202020204" pitchFamily="34" charset="0"/>
              <a:buChar char="•"/>
              <a:defRPr/>
            </a:pPr>
            <a:r>
              <a:rPr lang="en-US" sz="2000" dirty="0">
                <a:ea typeface="ＭＳ Ｐゴシック" panose="020B0600070205080204" pitchFamily="34" charset="-128"/>
              </a:rPr>
              <a:t>The WSP and/or </a:t>
            </a:r>
            <a:r>
              <a:rPr lang="en-GB" sz="2000" dirty="0">
                <a:ea typeface="ＭＳ Ｐゴシック" panose="020B0600070205080204" pitchFamily="34" charset="-128"/>
              </a:rPr>
              <a:t>Sectoral Priority Occupation and Interventions </a:t>
            </a:r>
            <a:r>
              <a:rPr lang="en-US" sz="2000" dirty="0">
                <a:ea typeface="ＭＳ Ｐゴシック" panose="020B0600070205080204" pitchFamily="34" charset="-128"/>
              </a:rPr>
              <a:t>Plan must reflect all planned training</a:t>
            </a:r>
          </a:p>
          <a:p>
            <a:pPr lvl="1" eaLnBrk="1" hangingPunct="1">
              <a:lnSpc>
                <a:spcPct val="90000"/>
              </a:lnSpc>
              <a:defRPr/>
            </a:pPr>
            <a:r>
              <a:rPr lang="en-US" dirty="0">
                <a:solidFill>
                  <a:schemeClr val="accent3">
                    <a:lumMod val="75000"/>
                  </a:schemeClr>
                </a:solidFill>
                <a:ea typeface="ＭＳ Ｐゴシック" panose="020B0600070205080204" pitchFamily="34" charset="-128"/>
              </a:rPr>
              <a:t>Internally or Externally</a:t>
            </a:r>
          </a:p>
          <a:p>
            <a:pPr lvl="1" eaLnBrk="1" hangingPunct="1">
              <a:lnSpc>
                <a:spcPct val="90000"/>
              </a:lnSpc>
              <a:defRPr/>
            </a:pPr>
            <a:r>
              <a:rPr lang="en-US" dirty="0">
                <a:solidFill>
                  <a:schemeClr val="accent3">
                    <a:lumMod val="75000"/>
                  </a:schemeClr>
                </a:solidFill>
                <a:ea typeface="ＭＳ Ｐゴシック" panose="020B0600070205080204" pitchFamily="34" charset="-128"/>
              </a:rPr>
              <a:t>Planned for April to March (of the current financial year)</a:t>
            </a:r>
          </a:p>
          <a:p>
            <a:pPr marL="457200" lvl="1" indent="0" eaLnBrk="1" hangingPunct="1">
              <a:lnSpc>
                <a:spcPct val="90000"/>
              </a:lnSpc>
              <a:buNone/>
              <a:defRPr/>
            </a:pPr>
            <a:endParaRPr lang="en-US" dirty="0">
              <a:solidFill>
                <a:schemeClr val="accent3">
                  <a:lumMod val="75000"/>
                </a:schemeClr>
              </a:solidFill>
              <a:ea typeface="ＭＳ Ｐゴシック" panose="020B0600070205080204" pitchFamily="34" charset="-128"/>
            </a:endParaRPr>
          </a:p>
          <a:p>
            <a:pPr>
              <a:lnSpc>
                <a:spcPct val="90000"/>
              </a:lnSpc>
              <a:defRPr/>
            </a:pPr>
            <a:r>
              <a:rPr lang="en-US" sz="2000" dirty="0">
                <a:ea typeface="ＭＳ Ｐゴシック" panose="020B0600070205080204" pitchFamily="34" charset="-128"/>
              </a:rPr>
              <a:t>Important to remember</a:t>
            </a:r>
          </a:p>
          <a:p>
            <a:pPr lvl="1">
              <a:lnSpc>
                <a:spcPct val="90000"/>
              </a:lnSpc>
              <a:defRPr/>
            </a:pPr>
            <a:r>
              <a:rPr lang="en-US" dirty="0">
                <a:solidFill>
                  <a:schemeClr val="accent3">
                    <a:lumMod val="75000"/>
                  </a:schemeClr>
                </a:solidFill>
                <a:ea typeface="ＭＳ Ｐゴシック" panose="020B0600070205080204" pitchFamily="34" charset="-128"/>
              </a:rPr>
              <a:t>No </a:t>
            </a:r>
            <a:r>
              <a:rPr lang="en-GB" dirty="0">
                <a:solidFill>
                  <a:schemeClr val="accent3">
                    <a:lumMod val="75000"/>
                  </a:schemeClr>
                </a:solidFill>
                <a:ea typeface="ＭＳ Ｐゴシック" panose="020B0600070205080204" pitchFamily="34" charset="-128"/>
              </a:rPr>
              <a:t>Sectoral Priority Occupation and Interventions </a:t>
            </a:r>
            <a:r>
              <a:rPr lang="en-US" dirty="0">
                <a:solidFill>
                  <a:schemeClr val="accent3">
                    <a:lumMod val="75000"/>
                  </a:schemeClr>
                </a:solidFill>
                <a:ea typeface="ＭＳ Ｐゴシック" panose="020B0600070205080204" pitchFamily="34" charset="-128"/>
              </a:rPr>
              <a:t>Plan/Report – no discretionary grants for medium/large firms</a:t>
            </a:r>
          </a:p>
          <a:p>
            <a:pPr marL="457200" lvl="1" indent="0">
              <a:lnSpc>
                <a:spcPct val="90000"/>
              </a:lnSpc>
              <a:buNone/>
              <a:defRPr/>
            </a:pPr>
            <a:endParaRPr lang="en-US" sz="3200" dirty="0">
              <a:ea typeface="ＭＳ Ｐゴシック" panose="020B0600070205080204" pitchFamily="34" charset="-128"/>
            </a:endParaRPr>
          </a:p>
          <a:p>
            <a:pPr lvl="1" eaLnBrk="1" hangingPunct="1">
              <a:lnSpc>
                <a:spcPct val="90000"/>
              </a:lnSpc>
              <a:buFont typeface="Arial" panose="020B0604020202020204" pitchFamily="34" charset="0"/>
              <a:buChar char="•"/>
              <a:defRPr/>
            </a:pPr>
            <a:endParaRPr lang="en-US" b="1" i="0" dirty="0">
              <a:ln>
                <a:noFill/>
              </a:ln>
              <a:solidFill>
                <a:schemeClr val="accent3">
                  <a:lumMod val="75000"/>
                </a:schemeClr>
              </a:solidFill>
              <a:ea typeface="ＭＳ Ｐゴシック" panose="020B0600070205080204" pitchFamily="34" charset="-128"/>
            </a:endParaRPr>
          </a:p>
          <a:p>
            <a:pPr eaLnBrk="1" hangingPunct="1">
              <a:lnSpc>
                <a:spcPct val="90000"/>
              </a:lnSpc>
              <a:defRPr/>
            </a:pPr>
            <a:endParaRPr lang="en-US" sz="190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91525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24BA7-EF44-4BC8-A816-C33A8A81BF9D}"/>
              </a:ext>
            </a:extLst>
          </p:cNvPr>
          <p:cNvSpPr>
            <a:spLocks noGrp="1"/>
          </p:cNvSpPr>
          <p:nvPr>
            <p:ph type="title"/>
          </p:nvPr>
        </p:nvSpPr>
        <p:spPr/>
        <p:txBody>
          <a:bodyPr/>
          <a:lstStyle/>
          <a:p>
            <a:r>
              <a:rPr lang="en-US" altLang="en-US" dirty="0"/>
              <a:t>SETA Grant Regulations</a:t>
            </a:r>
            <a:endParaRPr lang="en-US" dirty="0"/>
          </a:p>
        </p:txBody>
      </p:sp>
      <p:sp>
        <p:nvSpPr>
          <p:cNvPr id="3" name="Content Placeholder 2">
            <a:extLst>
              <a:ext uri="{FF2B5EF4-FFF2-40B4-BE49-F238E27FC236}">
                <a16:creationId xmlns:a16="http://schemas.microsoft.com/office/drawing/2014/main" id="{42093647-E608-4DB0-AA20-F474D4171E76}"/>
              </a:ext>
            </a:extLst>
          </p:cNvPr>
          <p:cNvSpPr txBox="1">
            <a:spLocks/>
          </p:cNvSpPr>
          <p:nvPr/>
        </p:nvSpPr>
        <p:spPr>
          <a:xfrm>
            <a:off x="0" y="1198674"/>
            <a:ext cx="12192000" cy="4789171"/>
          </a:xfrm>
          <a:prstGeom prst="rect">
            <a:avLst/>
          </a:prstGeom>
        </p:spPr>
        <p:txBody>
          <a:bodyPr>
            <a:normAutofit/>
          </a:bodyPr>
          <a:lstStyle>
            <a:lvl1pPr marL="342891" indent="-342891" algn="l" defTabSz="457189" rtl="0" eaLnBrk="1" latinLnBrk="0" hangingPunct="1">
              <a:spcBef>
                <a:spcPct val="20000"/>
              </a:spcBef>
              <a:buFont typeface="Arial"/>
              <a:buChar char="•"/>
              <a:defRPr sz="18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1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18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18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Char char="•"/>
              <a:defRPr/>
            </a:pPr>
            <a:r>
              <a:rPr lang="en-US" sz="2400" dirty="0">
                <a:solidFill>
                  <a:schemeClr val="accent5">
                    <a:lumMod val="50000"/>
                  </a:schemeClr>
                </a:solidFill>
              </a:rPr>
              <a:t>Mandatory Grants</a:t>
            </a:r>
          </a:p>
          <a:p>
            <a:pPr lvl="1">
              <a:buFont typeface="Arial" charset="0"/>
              <a:buChar char="–"/>
              <a:defRPr/>
            </a:pPr>
            <a:r>
              <a:rPr lang="en-US" sz="2400" dirty="0">
                <a:solidFill>
                  <a:schemeClr val="accent5">
                    <a:lumMod val="50000"/>
                  </a:schemeClr>
                </a:solidFill>
              </a:rPr>
              <a:t>Increased monitoring of WSP implementation against Board criteria</a:t>
            </a:r>
          </a:p>
          <a:p>
            <a:pPr lvl="2">
              <a:buFont typeface="Arial" charset="0"/>
              <a:buChar char="•"/>
              <a:defRPr/>
            </a:pPr>
            <a:r>
              <a:rPr lang="en-US" sz="2400" dirty="0">
                <a:solidFill>
                  <a:schemeClr val="accent5">
                    <a:lumMod val="50000"/>
                  </a:schemeClr>
                </a:solidFill>
              </a:rPr>
              <a:t>Criteria for approval;</a:t>
            </a:r>
          </a:p>
          <a:p>
            <a:pPr lvl="2">
              <a:buFont typeface="Arial" charset="0"/>
              <a:buChar char="•"/>
              <a:defRPr/>
            </a:pPr>
            <a:r>
              <a:rPr lang="en-US" sz="2400" dirty="0">
                <a:solidFill>
                  <a:schemeClr val="accent5">
                    <a:lumMod val="50000"/>
                  </a:schemeClr>
                </a:solidFill>
              </a:rPr>
              <a:t>Evidence requirements and</a:t>
            </a:r>
          </a:p>
          <a:p>
            <a:pPr lvl="2">
              <a:buFont typeface="Arial" charset="0"/>
              <a:buChar char="•"/>
              <a:defRPr/>
            </a:pPr>
            <a:r>
              <a:rPr lang="en-US" sz="2400" dirty="0">
                <a:solidFill>
                  <a:schemeClr val="accent5">
                    <a:lumMod val="50000"/>
                  </a:schemeClr>
                </a:solidFill>
              </a:rPr>
              <a:t>Quality &amp; accuracy standards for WSPs &amp; ATRs.</a:t>
            </a:r>
          </a:p>
          <a:p>
            <a:pPr marL="914400" lvl="2" indent="0">
              <a:buFont typeface="Arial"/>
              <a:buNone/>
              <a:defRPr/>
            </a:pPr>
            <a:endParaRPr lang="en-US" sz="2400" dirty="0">
              <a:solidFill>
                <a:schemeClr val="accent5">
                  <a:lumMod val="50000"/>
                </a:schemeClr>
              </a:solidFill>
            </a:endParaRPr>
          </a:p>
          <a:p>
            <a:pPr lvl="1">
              <a:buFont typeface="Arial" charset="0"/>
              <a:buChar char="–"/>
              <a:defRPr/>
            </a:pPr>
            <a:r>
              <a:rPr lang="en-US" sz="2400" dirty="0">
                <a:solidFill>
                  <a:schemeClr val="accent5">
                    <a:lumMod val="50000"/>
                  </a:schemeClr>
                </a:solidFill>
              </a:rPr>
              <a:t>Evidence of consultation and sign-off by </a:t>
            </a:r>
            <a:r>
              <a:rPr lang="en-US" sz="2400" dirty="0" err="1">
                <a:solidFill>
                  <a:schemeClr val="accent5">
                    <a:lumMod val="50000"/>
                  </a:schemeClr>
                </a:solidFill>
              </a:rPr>
              <a:t>labour</a:t>
            </a:r>
            <a:r>
              <a:rPr lang="en-US" sz="2400" dirty="0">
                <a:solidFill>
                  <a:schemeClr val="accent5">
                    <a:lumMod val="50000"/>
                  </a:schemeClr>
                </a:solidFill>
              </a:rPr>
              <a:t> representative (unless explanation is provided).</a:t>
            </a:r>
          </a:p>
          <a:p>
            <a:pPr lvl="1">
              <a:buFont typeface="Arial" charset="0"/>
              <a:buChar char="–"/>
              <a:defRPr/>
            </a:pPr>
            <a:endParaRPr lang="en-US" sz="2400" dirty="0">
              <a:solidFill>
                <a:schemeClr val="accent5">
                  <a:lumMod val="50000"/>
                </a:schemeClr>
              </a:solidFill>
            </a:endParaRPr>
          </a:p>
          <a:p>
            <a:pPr lvl="1">
              <a:buFont typeface="Arial" charset="0"/>
              <a:buChar char="–"/>
              <a:defRPr/>
            </a:pPr>
            <a:endParaRPr lang="en-US" sz="2400" dirty="0">
              <a:solidFill>
                <a:schemeClr val="accent5">
                  <a:lumMod val="50000"/>
                </a:schemeClr>
              </a:solidFill>
            </a:endParaRPr>
          </a:p>
        </p:txBody>
      </p:sp>
    </p:spTree>
    <p:extLst>
      <p:ext uri="{BB962C8B-B14F-4D97-AF65-F5344CB8AC3E}">
        <p14:creationId xmlns:p14="http://schemas.microsoft.com/office/powerpoint/2010/main" val="4117468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Workplace Skills Planning</a:t>
            </a:r>
          </a:p>
        </p:txBody>
      </p:sp>
      <p:sp>
        <p:nvSpPr>
          <p:cNvPr id="4" name="Content Placeholder 2"/>
          <p:cNvSpPr>
            <a:spLocks noGrp="1"/>
          </p:cNvSpPr>
          <p:nvPr>
            <p:ph idx="1"/>
          </p:nvPr>
        </p:nvSpPr>
        <p:spPr>
          <a:xfrm>
            <a:off x="0" y="2026762"/>
            <a:ext cx="12192000" cy="3961081"/>
          </a:xfrm>
        </p:spPr>
        <p:txBody>
          <a:bodyPr>
            <a:normAutofit/>
          </a:bodyPr>
          <a:lstStyle/>
          <a:p>
            <a:pPr eaLnBrk="1" hangingPunct="1">
              <a:defRPr/>
            </a:pPr>
            <a:r>
              <a:rPr lang="en-US" sz="2000" dirty="0"/>
              <a:t>The WSP/ATR must be duly authorised and signed-off by:</a:t>
            </a:r>
          </a:p>
          <a:p>
            <a:pPr lvl="1" eaLnBrk="1" hangingPunct="1">
              <a:buFont typeface="Arial" charset="0"/>
              <a:buChar char="–"/>
              <a:defRPr/>
            </a:pPr>
            <a:r>
              <a:rPr lang="en-US" sz="2000" dirty="0">
                <a:cs typeface="Tahoma" charset="0"/>
              </a:rPr>
              <a:t>The Internal Training Committee / Skills Development Committee including designated labour representative</a:t>
            </a:r>
          </a:p>
          <a:p>
            <a:pPr lvl="2" eaLnBrk="1" hangingPunct="1">
              <a:buFont typeface="Arial" charset="0"/>
              <a:buChar char="•"/>
              <a:defRPr/>
            </a:pPr>
            <a:r>
              <a:rPr lang="en-US" sz="2000" dirty="0">
                <a:solidFill>
                  <a:schemeClr val="accent3">
                    <a:lumMod val="75000"/>
                  </a:schemeClr>
                </a:solidFill>
                <a:cs typeface="Tahoma" charset="0"/>
              </a:rPr>
              <a:t>Firms employing 50 or more employees; or </a:t>
            </a:r>
          </a:p>
          <a:p>
            <a:pPr lvl="1" eaLnBrk="1" hangingPunct="1">
              <a:buFont typeface="Arial" charset="0"/>
              <a:buChar char="–"/>
              <a:defRPr/>
            </a:pPr>
            <a:r>
              <a:rPr lang="en-US" sz="2000" dirty="0">
                <a:cs typeface="Tahoma" charset="0"/>
              </a:rPr>
              <a:t>The Owner / Chief Executive  and  designated employee representative </a:t>
            </a:r>
          </a:p>
          <a:p>
            <a:pPr lvl="2" eaLnBrk="1" hangingPunct="1">
              <a:buFont typeface="Arial" charset="0"/>
              <a:buChar char="•"/>
              <a:defRPr/>
            </a:pPr>
            <a:r>
              <a:rPr lang="en-US" sz="2000" dirty="0">
                <a:solidFill>
                  <a:schemeClr val="accent3">
                    <a:lumMod val="75000"/>
                  </a:schemeClr>
                </a:solidFill>
                <a:cs typeface="Tahoma" charset="0"/>
              </a:rPr>
              <a:t>Firms employing less than 50 employees;</a:t>
            </a:r>
          </a:p>
          <a:p>
            <a:pPr lvl="1" eaLnBrk="1" hangingPunct="1">
              <a:buFont typeface="Arial" charset="0"/>
              <a:buNone/>
              <a:defRPr/>
            </a:pPr>
            <a:endParaRPr lang="en-US" i="0" dirty="0">
              <a:ln>
                <a:noFill/>
              </a:ln>
              <a:solidFill>
                <a:schemeClr val="tx1"/>
              </a:solidFill>
              <a:latin typeface="Arial" charset="0"/>
              <a:ea typeface="+mn-ea"/>
              <a:cs typeface="Tahoma" charset="0"/>
            </a:endParaRPr>
          </a:p>
        </p:txBody>
      </p:sp>
    </p:spTree>
    <p:extLst>
      <p:ext uri="{BB962C8B-B14F-4D97-AF65-F5344CB8AC3E}">
        <p14:creationId xmlns:p14="http://schemas.microsoft.com/office/powerpoint/2010/main" val="4279074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Workplace Skills Planning</a:t>
            </a:r>
          </a:p>
        </p:txBody>
      </p:sp>
      <p:sp>
        <p:nvSpPr>
          <p:cNvPr id="4" name="Content Placeholder 2"/>
          <p:cNvSpPr>
            <a:spLocks noGrp="1"/>
          </p:cNvSpPr>
          <p:nvPr>
            <p:ph idx="1"/>
          </p:nvPr>
        </p:nvSpPr>
        <p:spPr>
          <a:xfrm>
            <a:off x="0" y="1414021"/>
            <a:ext cx="12192000" cy="4573824"/>
          </a:xfrm>
        </p:spPr>
        <p:txBody>
          <a:bodyPr>
            <a:normAutofit/>
          </a:bodyPr>
          <a:lstStyle/>
          <a:p>
            <a:pPr eaLnBrk="1" hangingPunct="1">
              <a:lnSpc>
                <a:spcPct val="80000"/>
              </a:lnSpc>
              <a:defRPr/>
            </a:pPr>
            <a:r>
              <a:rPr lang="en-US" sz="2000" dirty="0">
                <a:solidFill>
                  <a:schemeClr val="accent5">
                    <a:lumMod val="50000"/>
                  </a:schemeClr>
                </a:solidFill>
                <a:ea typeface="ＭＳ Ｐゴシック" panose="020B0600070205080204" pitchFamily="34" charset="-128"/>
              </a:rPr>
              <a:t>Deadline for submissions of the WSP and DG applications</a:t>
            </a:r>
          </a:p>
          <a:p>
            <a:pPr lvl="1" eaLnBrk="1" hangingPunct="1">
              <a:lnSpc>
                <a:spcPct val="80000"/>
              </a:lnSpc>
              <a:defRPr/>
            </a:pPr>
            <a:r>
              <a:rPr lang="en-US" sz="2000" b="1" dirty="0">
                <a:solidFill>
                  <a:schemeClr val="accent5">
                    <a:lumMod val="50000"/>
                  </a:schemeClr>
                </a:solidFill>
                <a:highlight>
                  <a:srgbClr val="FFFF00"/>
                </a:highlight>
                <a:ea typeface="ＭＳ Ｐゴシック" panose="020B0600070205080204" pitchFamily="34" charset="-128"/>
              </a:rPr>
              <a:t> on/or before 30 April 2022:</a:t>
            </a:r>
          </a:p>
          <a:p>
            <a:pPr eaLnBrk="1" hangingPunct="1">
              <a:lnSpc>
                <a:spcPct val="80000"/>
              </a:lnSpc>
              <a:defRPr/>
            </a:pPr>
            <a:r>
              <a:rPr lang="en-US" sz="2000" b="1" dirty="0">
                <a:solidFill>
                  <a:schemeClr val="accent5">
                    <a:lumMod val="50000"/>
                  </a:schemeClr>
                </a:solidFill>
                <a:ea typeface="ＭＳ Ｐゴシック" panose="020B0600070205080204" pitchFamily="34" charset="-128"/>
              </a:rPr>
              <a:t>Applications to be submitted electronically via LMIS</a:t>
            </a:r>
          </a:p>
          <a:p>
            <a:pPr eaLnBrk="1" hangingPunct="1">
              <a:lnSpc>
                <a:spcPct val="80000"/>
              </a:lnSpc>
              <a:defRPr/>
            </a:pPr>
            <a:r>
              <a:rPr lang="en-US" sz="2000" b="1" dirty="0">
                <a:solidFill>
                  <a:schemeClr val="accent5">
                    <a:lumMod val="50000"/>
                  </a:schemeClr>
                </a:solidFill>
                <a:ea typeface="ＭＳ Ｐゴシック" panose="020B0600070205080204" pitchFamily="34" charset="-128"/>
              </a:rPr>
              <a:t>Scanned authorisation page and scanned current proof of banking details to be upload to MIS </a:t>
            </a:r>
          </a:p>
          <a:p>
            <a:pPr marL="742930" lvl="2" indent="-342891">
              <a:lnSpc>
                <a:spcPct val="80000"/>
              </a:lnSpc>
              <a:defRPr/>
            </a:pPr>
            <a:r>
              <a:rPr lang="en-US" sz="2000" b="1" dirty="0">
                <a:solidFill>
                  <a:schemeClr val="accent5">
                    <a:lumMod val="50000"/>
                  </a:schemeClr>
                </a:solidFill>
              </a:rPr>
              <a:t>Original proof of banking details will be required from first time applicants or </a:t>
            </a:r>
            <a:br>
              <a:rPr lang="en-US" sz="2000" b="1" dirty="0">
                <a:solidFill>
                  <a:schemeClr val="accent5">
                    <a:lumMod val="50000"/>
                  </a:schemeClr>
                </a:solidFill>
              </a:rPr>
            </a:br>
            <a:r>
              <a:rPr lang="en-US" sz="2000" b="1" dirty="0">
                <a:solidFill>
                  <a:schemeClr val="accent5">
                    <a:lumMod val="50000"/>
                  </a:schemeClr>
                </a:solidFill>
              </a:rPr>
              <a:t>if an applicant’s banking details have changed since the previous year’s submission.</a:t>
            </a:r>
          </a:p>
          <a:p>
            <a:pPr eaLnBrk="1" hangingPunct="1">
              <a:lnSpc>
                <a:spcPct val="80000"/>
              </a:lnSpc>
              <a:defRPr/>
            </a:pPr>
            <a:endParaRPr lang="en-US" sz="2000" dirty="0">
              <a:solidFill>
                <a:schemeClr val="accent5">
                  <a:lumMod val="50000"/>
                </a:schemeClr>
              </a:solidFill>
              <a:ea typeface="ＭＳ Ｐゴシック" panose="020B0600070205080204" pitchFamily="34" charset="-128"/>
            </a:endParaRPr>
          </a:p>
          <a:p>
            <a:pPr eaLnBrk="1" hangingPunct="1">
              <a:lnSpc>
                <a:spcPct val="80000"/>
              </a:lnSpc>
              <a:defRPr/>
            </a:pPr>
            <a:r>
              <a:rPr lang="en-US" sz="2000" dirty="0">
                <a:solidFill>
                  <a:schemeClr val="accent5">
                    <a:lumMod val="50000"/>
                  </a:schemeClr>
                </a:solidFill>
                <a:ea typeface="ＭＳ Ｐゴシック" panose="020B0600070205080204" pitchFamily="34" charset="-128"/>
              </a:rPr>
              <a:t>Assistance will be supplied to applicants unable to access the LMIS on request</a:t>
            </a:r>
          </a:p>
          <a:p>
            <a:pPr marL="0" indent="0" eaLnBrk="1" hangingPunct="1">
              <a:lnSpc>
                <a:spcPct val="80000"/>
              </a:lnSpc>
              <a:buNone/>
              <a:defRPr/>
            </a:pPr>
            <a:endParaRPr lang="en-US" sz="2000" dirty="0">
              <a:solidFill>
                <a:schemeClr val="accent5">
                  <a:lumMod val="50000"/>
                </a:schemeClr>
              </a:solidFill>
              <a:ea typeface="ＭＳ Ｐゴシック" panose="020B0600070205080204" pitchFamily="34" charset="-128"/>
            </a:endParaRPr>
          </a:p>
          <a:p>
            <a:pPr eaLnBrk="1" hangingPunct="1">
              <a:lnSpc>
                <a:spcPct val="80000"/>
              </a:lnSpc>
              <a:defRPr/>
            </a:pPr>
            <a:r>
              <a:rPr lang="en-US" sz="2000" dirty="0">
                <a:solidFill>
                  <a:schemeClr val="accent5">
                    <a:lumMod val="50000"/>
                  </a:schemeClr>
                </a:solidFill>
                <a:ea typeface="ＭＳ Ｐゴシック" panose="020B0600070205080204" pitchFamily="34" charset="-128"/>
              </a:rPr>
              <a:t>Requests for extension:</a:t>
            </a:r>
          </a:p>
          <a:p>
            <a:pPr marL="457200" lvl="1" indent="0">
              <a:lnSpc>
                <a:spcPct val="80000"/>
              </a:lnSpc>
              <a:buNone/>
              <a:defRPr/>
            </a:pPr>
            <a:r>
              <a:rPr lang="en-US" sz="2000" dirty="0">
                <a:solidFill>
                  <a:schemeClr val="accent5">
                    <a:lumMod val="50000"/>
                  </a:schemeClr>
                </a:solidFill>
                <a:ea typeface="ＭＳ Ｐゴシック" panose="020B0600070205080204" pitchFamily="34" charset="-128"/>
              </a:rPr>
              <a:t>Anticipated delays – </a:t>
            </a:r>
            <a:r>
              <a:rPr lang="en-US" sz="2000" dirty="0">
                <a:solidFill>
                  <a:schemeClr val="accent5">
                    <a:lumMod val="50000"/>
                  </a:schemeClr>
                </a:solidFill>
                <a:highlight>
                  <a:srgbClr val="FFFF00"/>
                </a:highlight>
                <a:ea typeface="ＭＳ Ｐゴシック" panose="020B0600070205080204" pitchFamily="34" charset="-128"/>
              </a:rPr>
              <a:t>by </a:t>
            </a:r>
            <a:r>
              <a:rPr lang="en-US" sz="2000" b="1" dirty="0">
                <a:solidFill>
                  <a:schemeClr val="accent5">
                    <a:lumMod val="50000"/>
                  </a:schemeClr>
                </a:solidFill>
                <a:highlight>
                  <a:srgbClr val="FFFF00"/>
                </a:highlight>
                <a:ea typeface="ＭＳ Ｐゴシック" panose="020B0600070205080204" pitchFamily="34" charset="-128"/>
              </a:rPr>
              <a:t>31</a:t>
            </a:r>
            <a:r>
              <a:rPr lang="en-US" sz="2000" b="1" baseline="30000" dirty="0">
                <a:solidFill>
                  <a:schemeClr val="accent5">
                    <a:lumMod val="50000"/>
                  </a:schemeClr>
                </a:solidFill>
                <a:highlight>
                  <a:srgbClr val="FFFF00"/>
                </a:highlight>
                <a:ea typeface="ＭＳ Ｐゴシック" panose="020B0600070205080204" pitchFamily="34" charset="-128"/>
              </a:rPr>
              <a:t>st</a:t>
            </a:r>
            <a:r>
              <a:rPr lang="en-US" sz="2000" b="1" dirty="0">
                <a:solidFill>
                  <a:schemeClr val="accent5">
                    <a:lumMod val="50000"/>
                  </a:schemeClr>
                </a:solidFill>
                <a:highlight>
                  <a:srgbClr val="FFFF00"/>
                </a:highlight>
                <a:ea typeface="ＭＳ Ｐゴシック" panose="020B0600070205080204" pitchFamily="34" charset="-128"/>
              </a:rPr>
              <a:t>  March 2022</a:t>
            </a:r>
          </a:p>
          <a:p>
            <a:pPr marL="457200" lvl="1" indent="0">
              <a:lnSpc>
                <a:spcPct val="80000"/>
              </a:lnSpc>
              <a:buNone/>
              <a:defRPr/>
            </a:pPr>
            <a:endParaRPr lang="en-US" sz="2000" dirty="0">
              <a:solidFill>
                <a:schemeClr val="accent5">
                  <a:lumMod val="50000"/>
                </a:schemeClr>
              </a:solidFill>
              <a:ea typeface="ＭＳ Ｐゴシック" panose="020B0600070205080204" pitchFamily="34" charset="-128"/>
            </a:endParaRPr>
          </a:p>
          <a:p>
            <a:pPr lvl="2" eaLnBrk="1" hangingPunct="1">
              <a:lnSpc>
                <a:spcPct val="80000"/>
              </a:lnSpc>
              <a:defRPr/>
            </a:pPr>
            <a:r>
              <a:rPr lang="en-US" sz="2000" dirty="0">
                <a:solidFill>
                  <a:schemeClr val="accent5">
                    <a:lumMod val="50000"/>
                  </a:schemeClr>
                </a:solidFill>
                <a:ea typeface="ＭＳ Ｐゴシック" panose="020B0600070205080204" pitchFamily="34" charset="-128"/>
              </a:rPr>
              <a:t>subject to approval by Board</a:t>
            </a:r>
          </a:p>
        </p:txBody>
      </p:sp>
    </p:spTree>
    <p:extLst>
      <p:ext uri="{BB962C8B-B14F-4D97-AF65-F5344CB8AC3E}">
        <p14:creationId xmlns:p14="http://schemas.microsoft.com/office/powerpoint/2010/main" val="1216732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232" y="55674"/>
            <a:ext cx="11278768" cy="1143000"/>
          </a:xfrm>
        </p:spPr>
        <p:txBody>
          <a:bodyPr>
            <a:normAutofit/>
          </a:bodyPr>
          <a:lstStyle/>
          <a:p>
            <a:r>
              <a:rPr lang="en-US" sz="2400" b="1" dirty="0">
                <a:latin typeface="+mn-lt"/>
              </a:rPr>
              <a:t>Identifying </a:t>
            </a:r>
            <a:r>
              <a:rPr lang="en-GB" sz="2400" b="1" dirty="0">
                <a:latin typeface="+mn-lt"/>
              </a:rPr>
              <a:t>Sectoral Priority Occupations and Interventions (SPOI)  </a:t>
            </a:r>
            <a:br>
              <a:rPr lang="en-GB" sz="2400" b="1" dirty="0">
                <a:latin typeface="+mn-lt"/>
              </a:rPr>
            </a:br>
            <a:endParaRPr lang="en-US" sz="2400" dirty="0">
              <a:latin typeface="+mn-lt"/>
            </a:endParaRPr>
          </a:p>
        </p:txBody>
      </p:sp>
      <p:sp>
        <p:nvSpPr>
          <p:cNvPr id="3" name="Content Placeholder 2"/>
          <p:cNvSpPr>
            <a:spLocks noGrp="1"/>
          </p:cNvSpPr>
          <p:nvPr>
            <p:ph idx="1"/>
          </p:nvPr>
        </p:nvSpPr>
        <p:spPr>
          <a:xfrm>
            <a:off x="0" y="1102936"/>
            <a:ext cx="12192000" cy="4884909"/>
          </a:xfrm>
        </p:spPr>
        <p:txBody>
          <a:bodyPr>
            <a:normAutofit/>
          </a:bodyPr>
          <a:lstStyle/>
          <a:p>
            <a:r>
              <a:rPr lang="en-US" sz="2000" dirty="0"/>
              <a:t>The fields of data  that are completed include the following:</a:t>
            </a:r>
          </a:p>
          <a:p>
            <a:pPr lvl="1"/>
            <a:r>
              <a:rPr lang="en-US" sz="2000" dirty="0"/>
              <a:t>OFO code framework version 19 and version 21 </a:t>
            </a:r>
          </a:p>
          <a:p>
            <a:pPr lvl="1"/>
            <a:r>
              <a:rPr lang="en-US" sz="2000" dirty="0"/>
              <a:t>Occupation (Specialisation, Trade, etc.)</a:t>
            </a:r>
          </a:p>
          <a:p>
            <a:pPr lvl="1"/>
            <a:r>
              <a:rPr lang="en-US" sz="2000" dirty="0"/>
              <a:t>Socio Economic Status </a:t>
            </a:r>
          </a:p>
          <a:p>
            <a:pPr lvl="1"/>
            <a:r>
              <a:rPr lang="en-GB" sz="2000" dirty="0"/>
              <a:t>Sectoral Priority Occupation and Interventions </a:t>
            </a:r>
            <a:r>
              <a:rPr lang="en-US" sz="2000" dirty="0" err="1"/>
              <a:t>Programmes</a:t>
            </a:r>
            <a:endParaRPr lang="en-US" sz="2000" dirty="0"/>
          </a:p>
          <a:p>
            <a:pPr lvl="1"/>
            <a:r>
              <a:rPr lang="en-GB" sz="2000" dirty="0"/>
              <a:t>Sectoral Priority Occupation and Interventions </a:t>
            </a:r>
            <a:r>
              <a:rPr lang="en-US" sz="2000" dirty="0" err="1"/>
              <a:t>Programme</a:t>
            </a:r>
            <a:r>
              <a:rPr lang="en-US" sz="2000" dirty="0"/>
              <a:t> Name</a:t>
            </a:r>
          </a:p>
          <a:p>
            <a:pPr lvl="1"/>
            <a:r>
              <a:rPr lang="en-US" sz="2000" dirty="0"/>
              <a:t>NQF Level</a:t>
            </a:r>
          </a:p>
          <a:p>
            <a:pPr lvl="1"/>
            <a:r>
              <a:rPr lang="en-US" sz="2000" dirty="0"/>
              <a:t>Number of beneficiaries </a:t>
            </a:r>
          </a:p>
          <a:p>
            <a:r>
              <a:rPr lang="en-US" sz="2000" dirty="0"/>
              <a:t> For OFO codes there is a search field  and allows stakeholders to complete either the code of the occupation, or the name of the occupation. Both the OFO and the occupation name appear to ensure the code and occupation is perfectly matched.</a:t>
            </a:r>
          </a:p>
          <a:p>
            <a:r>
              <a:rPr lang="en-US" sz="2000" dirty="0"/>
              <a:t> A drop down of the OFO codes and the name of the match to occupation appears in order to ensure alignment to the OFO code. </a:t>
            </a:r>
          </a:p>
        </p:txBody>
      </p:sp>
    </p:spTree>
    <p:extLst>
      <p:ext uri="{BB962C8B-B14F-4D97-AF65-F5344CB8AC3E}">
        <p14:creationId xmlns:p14="http://schemas.microsoft.com/office/powerpoint/2010/main" val="1908145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Legislation Governing the Seta Skills Development </a:t>
            </a:r>
          </a:p>
        </p:txBody>
      </p:sp>
      <p:sp>
        <p:nvSpPr>
          <p:cNvPr id="3" name="Content Placeholder 2"/>
          <p:cNvSpPr>
            <a:spLocks noGrp="1"/>
          </p:cNvSpPr>
          <p:nvPr>
            <p:ph idx="1"/>
          </p:nvPr>
        </p:nvSpPr>
        <p:spPr>
          <a:xfrm>
            <a:off x="609600" y="1198675"/>
            <a:ext cx="10972800" cy="4927492"/>
          </a:xfrm>
        </p:spPr>
        <p:txBody>
          <a:bodyPr>
            <a:normAutofit/>
          </a:bodyPr>
          <a:lstStyle/>
          <a:p>
            <a:r>
              <a:rPr lang="en-US" sz="2800" dirty="0">
                <a:solidFill>
                  <a:schemeClr val="accent5">
                    <a:lumMod val="50000"/>
                  </a:schemeClr>
                </a:solidFill>
              </a:rPr>
              <a:t>National Skills Development Plan;</a:t>
            </a:r>
          </a:p>
          <a:p>
            <a:r>
              <a:rPr lang="en-US" sz="2800" dirty="0">
                <a:solidFill>
                  <a:schemeClr val="accent5">
                    <a:lumMod val="50000"/>
                  </a:schemeClr>
                </a:solidFill>
              </a:rPr>
              <a:t>Skills Development Act;</a:t>
            </a:r>
          </a:p>
          <a:p>
            <a:r>
              <a:rPr lang="en-US" sz="2800" dirty="0">
                <a:solidFill>
                  <a:schemeClr val="accent5">
                    <a:lumMod val="50000"/>
                  </a:schemeClr>
                </a:solidFill>
              </a:rPr>
              <a:t>Skills Development Levy Act;</a:t>
            </a:r>
          </a:p>
          <a:p>
            <a:r>
              <a:rPr lang="en-US" sz="2800" dirty="0">
                <a:solidFill>
                  <a:schemeClr val="accent5">
                    <a:lumMod val="50000"/>
                  </a:schemeClr>
                </a:solidFill>
              </a:rPr>
              <a:t>Seta Grant Regulations;</a:t>
            </a:r>
          </a:p>
          <a:p>
            <a:r>
              <a:rPr lang="en-US" sz="2800" dirty="0">
                <a:solidFill>
                  <a:schemeClr val="accent5">
                    <a:lumMod val="50000"/>
                  </a:schemeClr>
                </a:solidFill>
              </a:rPr>
              <a:t>Treasury regulations;</a:t>
            </a:r>
          </a:p>
          <a:p>
            <a:r>
              <a:rPr lang="en-US" sz="2800" dirty="0">
                <a:solidFill>
                  <a:schemeClr val="accent5">
                    <a:lumMod val="50000"/>
                  </a:schemeClr>
                </a:solidFill>
              </a:rPr>
              <a:t>Sector Skills Plan;</a:t>
            </a:r>
          </a:p>
          <a:p>
            <a:r>
              <a:rPr lang="en-US" sz="2800" dirty="0">
                <a:solidFill>
                  <a:schemeClr val="accent5">
                    <a:lumMod val="50000"/>
                  </a:schemeClr>
                </a:solidFill>
              </a:rPr>
              <a:t>Annual Performance Plan and Strategic Plan and</a:t>
            </a:r>
          </a:p>
          <a:p>
            <a:r>
              <a:rPr lang="en-US" sz="2800" dirty="0">
                <a:solidFill>
                  <a:schemeClr val="accent5">
                    <a:lumMod val="50000"/>
                  </a:schemeClr>
                </a:solidFill>
              </a:rPr>
              <a:t>White Paper, Green Paper etc.</a:t>
            </a:r>
          </a:p>
          <a:p>
            <a:r>
              <a:rPr lang="en-US" sz="2800" dirty="0">
                <a:solidFill>
                  <a:schemeClr val="accent5">
                    <a:lumMod val="50000"/>
                  </a:schemeClr>
                </a:solidFill>
              </a:rPr>
              <a:t>Economic Recovery and Reconstruction Plan (ERRP)</a:t>
            </a:r>
          </a:p>
          <a:p>
            <a:endParaRPr lang="en-US" sz="2800" dirty="0"/>
          </a:p>
        </p:txBody>
      </p:sp>
    </p:spTree>
    <p:extLst>
      <p:ext uri="{BB962C8B-B14F-4D97-AF65-F5344CB8AC3E}">
        <p14:creationId xmlns:p14="http://schemas.microsoft.com/office/powerpoint/2010/main" val="1847479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232" y="55674"/>
            <a:ext cx="11278768" cy="1143000"/>
          </a:xfrm>
        </p:spPr>
        <p:txBody>
          <a:bodyPr>
            <a:normAutofit/>
          </a:bodyPr>
          <a:lstStyle/>
          <a:p>
            <a:r>
              <a:rPr lang="en-US" sz="2000" b="1" dirty="0">
                <a:solidFill>
                  <a:prstClr val="white"/>
                </a:solidFill>
              </a:rPr>
              <a:t>Identifying </a:t>
            </a:r>
            <a:r>
              <a:rPr lang="en-GB" sz="2000" b="1" dirty="0">
                <a:solidFill>
                  <a:prstClr val="white"/>
                </a:solidFill>
              </a:rPr>
              <a:t>Sectoral Priority Occupation and Interventions</a:t>
            </a:r>
            <a:r>
              <a:rPr lang="en-US" sz="2000" b="1" dirty="0">
                <a:solidFill>
                  <a:prstClr val="white"/>
                </a:solidFill>
              </a:rPr>
              <a:t>Interventions (SPOI) </a:t>
            </a:r>
            <a:endParaRPr lang="en-US" sz="2000" dirty="0"/>
          </a:p>
        </p:txBody>
      </p:sp>
      <p:sp>
        <p:nvSpPr>
          <p:cNvPr id="3" name="Content Placeholder 2"/>
          <p:cNvSpPr>
            <a:spLocks noGrp="1"/>
          </p:cNvSpPr>
          <p:nvPr>
            <p:ph idx="1"/>
          </p:nvPr>
        </p:nvSpPr>
        <p:spPr>
          <a:xfrm>
            <a:off x="150829" y="1198674"/>
            <a:ext cx="11370611" cy="4597216"/>
          </a:xfrm>
        </p:spPr>
        <p:txBody>
          <a:bodyPr/>
          <a:lstStyle/>
          <a:p>
            <a:pPr algn="just">
              <a:lnSpc>
                <a:spcPct val="150000"/>
              </a:lnSpc>
            </a:pPr>
            <a:endParaRPr lang="en-US" dirty="0"/>
          </a:p>
          <a:p>
            <a:pPr algn="just">
              <a:lnSpc>
                <a:spcPct val="150000"/>
              </a:lnSpc>
            </a:pPr>
            <a:r>
              <a:rPr lang="en-US" sz="2000" dirty="0"/>
              <a:t>In the </a:t>
            </a:r>
            <a:r>
              <a:rPr lang="en-GB" sz="2000" dirty="0"/>
              <a:t>Sectoral Priority Occupation and Interventions </a:t>
            </a:r>
            <a:r>
              <a:rPr lang="en-US" sz="2000" dirty="0"/>
              <a:t>section of the WSP/ATR, companies are requested to complete information on the type of </a:t>
            </a:r>
            <a:r>
              <a:rPr lang="en-GB" sz="2000" dirty="0"/>
              <a:t>Sectoral Priority Occupation and Interventions </a:t>
            </a:r>
            <a:r>
              <a:rPr lang="en-US" sz="2000" dirty="0"/>
              <a:t>training they require.</a:t>
            </a:r>
          </a:p>
          <a:p>
            <a:pPr algn="just">
              <a:lnSpc>
                <a:spcPct val="150000"/>
              </a:lnSpc>
            </a:pPr>
            <a:r>
              <a:rPr lang="en-US" sz="2000" dirty="0"/>
              <a:t>Clarity on what </a:t>
            </a:r>
            <a:r>
              <a:rPr lang="en-GB" sz="2000" dirty="0"/>
              <a:t>Sectoral Priority Occupation and Interventions </a:t>
            </a:r>
            <a:r>
              <a:rPr lang="en-US" sz="2000" dirty="0"/>
              <a:t>means is emphasized during MG/DG workshops, focus groups and other stakeholder engagement sessions.</a:t>
            </a:r>
          </a:p>
          <a:p>
            <a:pPr algn="just">
              <a:lnSpc>
                <a:spcPct val="150000"/>
              </a:lnSpc>
            </a:pPr>
            <a:r>
              <a:rPr lang="en-US" sz="2000" dirty="0"/>
              <a:t>The fields here include the type and appropriate/ preferred intervention for  particular occupation, at a specific NQF level </a:t>
            </a:r>
          </a:p>
        </p:txBody>
      </p:sp>
    </p:spTree>
    <p:extLst>
      <p:ext uri="{BB962C8B-B14F-4D97-AF65-F5344CB8AC3E}">
        <p14:creationId xmlns:p14="http://schemas.microsoft.com/office/powerpoint/2010/main" val="1087306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232" y="55674"/>
            <a:ext cx="11278768" cy="1143000"/>
          </a:xfrm>
        </p:spPr>
        <p:txBody>
          <a:bodyPr>
            <a:normAutofit/>
          </a:bodyPr>
          <a:lstStyle/>
          <a:p>
            <a:r>
              <a:rPr lang="en-US" sz="2000" b="1" dirty="0">
                <a:latin typeface="+mn-lt"/>
              </a:rPr>
              <a:t>SETA </a:t>
            </a:r>
            <a:r>
              <a:rPr lang="en-GB" sz="2000" b="1" dirty="0">
                <a:latin typeface="+mn-lt"/>
              </a:rPr>
              <a:t>Sectoral Priority Occupation and Interventions</a:t>
            </a:r>
            <a:r>
              <a:rPr lang="en-US" sz="2000" b="1" dirty="0">
                <a:latin typeface="+mn-lt"/>
              </a:rPr>
              <a:t> and the SETA’s </a:t>
            </a:r>
            <a:br>
              <a:rPr lang="en-US" sz="2000" b="1" dirty="0">
                <a:latin typeface="+mn-lt"/>
              </a:rPr>
            </a:br>
            <a:r>
              <a:rPr lang="en-US" sz="2000" b="1" dirty="0">
                <a:latin typeface="+mn-lt"/>
              </a:rPr>
              <a:t>Commitment Schedule</a:t>
            </a:r>
            <a:endParaRPr lang="en-US" sz="2000" dirty="0">
              <a:latin typeface="+mn-lt"/>
            </a:endParaRPr>
          </a:p>
        </p:txBody>
      </p:sp>
      <p:sp>
        <p:nvSpPr>
          <p:cNvPr id="3" name="Content Placeholder 2"/>
          <p:cNvSpPr>
            <a:spLocks noGrp="1"/>
          </p:cNvSpPr>
          <p:nvPr>
            <p:ph idx="1"/>
          </p:nvPr>
        </p:nvSpPr>
        <p:spPr>
          <a:xfrm>
            <a:off x="0" y="1536569"/>
            <a:ext cx="11582400" cy="4589598"/>
          </a:xfrm>
        </p:spPr>
        <p:txBody>
          <a:bodyPr>
            <a:normAutofit/>
          </a:bodyPr>
          <a:lstStyle/>
          <a:p>
            <a:pPr fontAlgn="base">
              <a:lnSpc>
                <a:spcPct val="150000"/>
              </a:lnSpc>
              <a:spcBef>
                <a:spcPts val="0"/>
              </a:spcBef>
            </a:pPr>
            <a:endParaRPr lang="en-ZA" sz="2400" dirty="0">
              <a:solidFill>
                <a:schemeClr val="accent5">
                  <a:lumMod val="50000"/>
                </a:schemeClr>
              </a:solidFill>
              <a:ea typeface="Times New Roman" panose="02020603050405020304" pitchFamily="18" charset="0"/>
              <a:cs typeface="Times New Roman" panose="02020603050405020304" pitchFamily="18" charset="0"/>
            </a:endParaRPr>
          </a:p>
          <a:p>
            <a:pPr algn="just" fontAlgn="base">
              <a:lnSpc>
                <a:spcPct val="150000"/>
              </a:lnSpc>
              <a:spcBef>
                <a:spcPts val="0"/>
              </a:spcBef>
            </a:pPr>
            <a:r>
              <a:rPr lang="en-ZA" sz="2000" dirty="0">
                <a:ea typeface="Times New Roman" panose="02020603050405020304" pitchFamily="18" charset="0"/>
                <a:cs typeface="Times New Roman" panose="02020603050405020304" pitchFamily="18" charset="0"/>
              </a:rPr>
              <a:t>The FP&amp;M SETA’’s analysis of the WSP/ATR, and other data sources, to compile and OFO aligned </a:t>
            </a:r>
            <a:r>
              <a:rPr lang="en-GB" sz="2000" dirty="0">
                <a:ea typeface="Times New Roman" panose="02020603050405020304" pitchFamily="18" charset="0"/>
                <a:cs typeface="Times New Roman" panose="02020603050405020304" pitchFamily="18" charset="0"/>
              </a:rPr>
              <a:t>Sectoral Priority Occupation and Interventions</a:t>
            </a:r>
            <a:r>
              <a:rPr lang="en-ZA" sz="2000" dirty="0">
                <a:ea typeface="Times New Roman" panose="02020603050405020304" pitchFamily="18" charset="0"/>
                <a:cs typeface="Times New Roman" panose="02020603050405020304" pitchFamily="18" charset="0"/>
              </a:rPr>
              <a:t> list. This list shows the priority skills areas that the FP&amp;M SETA will be committing funding to </a:t>
            </a:r>
            <a:r>
              <a:rPr lang="en-ZA" sz="2000" dirty="0">
                <a:ea typeface="Times New Roman" panose="02020603050405020304" pitchFamily="18" charset="0"/>
                <a:cs typeface="Arial" panose="020B0604020202020204" pitchFamily="34" charset="0"/>
              </a:rPr>
              <a:t>in that financial period as recorded in the commitment register. </a:t>
            </a:r>
            <a:endParaRPr lang="en-US" sz="2000" dirty="0"/>
          </a:p>
          <a:p>
            <a:pPr algn="just" fontAlgn="base">
              <a:lnSpc>
                <a:spcPct val="150000"/>
              </a:lnSpc>
              <a:spcBef>
                <a:spcPts val="0"/>
              </a:spcBef>
            </a:pPr>
            <a:r>
              <a:rPr lang="en-ZA" sz="2000" dirty="0">
                <a:ea typeface="Times New Roman" panose="02020603050405020304" pitchFamily="18" charset="0"/>
                <a:cs typeface="Times New Roman" panose="02020603050405020304" pitchFamily="18" charset="0"/>
              </a:rPr>
              <a:t>This is achieved through constant alignment with the research done through the Sector Skills Plan and the SETA’s reacting to it through its Strategic Plan and Annual Performance Plan. </a:t>
            </a:r>
            <a:endParaRPr lang="en-US" sz="2000" dirty="0"/>
          </a:p>
          <a:p>
            <a:endParaRPr lang="en-US" sz="2400" dirty="0">
              <a:solidFill>
                <a:schemeClr val="accent5">
                  <a:lumMod val="50000"/>
                </a:schemeClr>
              </a:solidFill>
            </a:endParaRPr>
          </a:p>
        </p:txBody>
      </p:sp>
    </p:spTree>
    <p:extLst>
      <p:ext uri="{BB962C8B-B14F-4D97-AF65-F5344CB8AC3E}">
        <p14:creationId xmlns:p14="http://schemas.microsoft.com/office/powerpoint/2010/main" val="2211700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sz="2400" b="1" dirty="0"/>
              <a:t>The envisaged outcomes from the identified interventions</a:t>
            </a:r>
            <a:endParaRPr lang="en-US" sz="2400" b="1" dirty="0"/>
          </a:p>
        </p:txBody>
      </p:sp>
      <p:sp>
        <p:nvSpPr>
          <p:cNvPr id="3" name="Content Placeholder 2"/>
          <p:cNvSpPr>
            <a:spLocks noGrp="1"/>
          </p:cNvSpPr>
          <p:nvPr>
            <p:ph idx="1"/>
          </p:nvPr>
        </p:nvSpPr>
        <p:spPr>
          <a:xfrm>
            <a:off x="0" y="1198675"/>
            <a:ext cx="11582400" cy="4927492"/>
          </a:xfrm>
        </p:spPr>
        <p:txBody>
          <a:bodyPr>
            <a:normAutofit/>
          </a:bodyPr>
          <a:lstStyle/>
          <a:p>
            <a:pPr marL="0" lvl="0" indent="0">
              <a:buNone/>
            </a:pPr>
            <a:endParaRPr lang="en-US" sz="2000" b="1" dirty="0"/>
          </a:p>
          <a:p>
            <a:r>
              <a:rPr lang="en-GB" sz="2000" dirty="0"/>
              <a:t>Sectoral Priority Occupations and Intervention</a:t>
            </a:r>
            <a:r>
              <a:rPr lang="en-US" sz="2000" dirty="0"/>
              <a:t> </a:t>
            </a:r>
            <a:r>
              <a:rPr lang="en-ZA" sz="2000" dirty="0"/>
              <a:t>programmes that result in qualifications or part- qualifications registered on the National Qualifications Framework (NQF) that address OIHD.</a:t>
            </a:r>
            <a:endParaRPr lang="en-US" sz="2000" dirty="0"/>
          </a:p>
          <a:p>
            <a:r>
              <a:rPr lang="en-ZA" sz="2000" dirty="0"/>
              <a:t>It is thus envisaged that through the selected interventions the FP&amp;M SETA can:</a:t>
            </a:r>
          </a:p>
          <a:p>
            <a:pPr marL="0" indent="0">
              <a:buNone/>
            </a:pPr>
            <a:endParaRPr lang="en-ZA" sz="2000" dirty="0"/>
          </a:p>
          <a:p>
            <a:pPr lvl="1"/>
            <a:r>
              <a:rPr lang="en-ZA" sz="2000" dirty="0"/>
              <a:t>address the (</a:t>
            </a:r>
            <a:r>
              <a:rPr lang="en-ZA" sz="2000" b="1" dirty="0"/>
              <a:t>Occupation in high demand</a:t>
            </a:r>
            <a:r>
              <a:rPr lang="en-ZA" sz="2000" dirty="0"/>
              <a:t>) needs across all its 13 sub-sectors </a:t>
            </a:r>
          </a:p>
          <a:p>
            <a:pPr lvl="1"/>
            <a:r>
              <a:rPr lang="en-ZA" sz="2000" dirty="0"/>
              <a:t> to ensure the constant creation of a growing skills pool for the necessary professional and technical needs of its sub-sectors to keep the companies within those sector competitive and productive. </a:t>
            </a:r>
          </a:p>
          <a:p>
            <a:pPr lvl="1"/>
            <a:r>
              <a:rPr lang="en-ZA" sz="2000" b="1" dirty="0"/>
              <a:t>Address the urgent skills gaps </a:t>
            </a:r>
          </a:p>
          <a:p>
            <a:pPr lvl="1"/>
            <a:r>
              <a:rPr lang="en-ZA" sz="2000" b="1" dirty="0"/>
              <a:t>Create pathways for new entrants through training programmes that lead to qualifications</a:t>
            </a:r>
            <a:endParaRPr lang="en-US" sz="2000" b="1" dirty="0"/>
          </a:p>
        </p:txBody>
      </p:sp>
    </p:spTree>
    <p:extLst>
      <p:ext uri="{BB962C8B-B14F-4D97-AF65-F5344CB8AC3E}">
        <p14:creationId xmlns:p14="http://schemas.microsoft.com/office/powerpoint/2010/main" val="507933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232" y="55674"/>
            <a:ext cx="11278768" cy="1143000"/>
          </a:xfrm>
        </p:spPr>
        <p:txBody>
          <a:bodyPr/>
          <a:lstStyle/>
          <a:p>
            <a:r>
              <a:rPr lang="en-US" sz="2000" b="1" dirty="0">
                <a:latin typeface="+mn-lt"/>
              </a:rPr>
              <a:t>FP&amp;M SETA’s Approach to the </a:t>
            </a:r>
            <a:r>
              <a:rPr lang="en-GB" sz="2000" b="1" dirty="0">
                <a:latin typeface="+mn-lt"/>
              </a:rPr>
              <a:t>Sectoral Priority Occupation and Interventions</a:t>
            </a:r>
            <a:r>
              <a:rPr lang="en-US" sz="2000" b="1" dirty="0">
                <a:latin typeface="+mn-lt"/>
              </a:rPr>
              <a:t> List </a:t>
            </a:r>
          </a:p>
        </p:txBody>
      </p:sp>
      <p:pic>
        <p:nvPicPr>
          <p:cNvPr id="4" name="Content Placeholder 3" descr="Inline images 1"/>
          <p:cNvPicPr>
            <a:picLocks noGrp="1"/>
          </p:cNvPicPr>
          <p:nvPr>
            <p:ph idx="1"/>
          </p:nvPr>
        </p:nvPicPr>
        <p:blipFill rotWithShape="1">
          <a:blip r:embed="rId2" r:link="rId3">
            <a:extLst>
              <a:ext uri="{28A0092B-C50C-407E-A947-70E740481C1C}">
                <a14:useLocalDpi xmlns:a14="http://schemas.microsoft.com/office/drawing/2010/main" val="0"/>
              </a:ext>
            </a:extLst>
          </a:blip>
          <a:srcRect t="12394"/>
          <a:stretch>
            <a:fillRect/>
          </a:stretch>
        </p:blipFill>
        <p:spPr bwMode="auto">
          <a:xfrm>
            <a:off x="689317" y="1091821"/>
            <a:ext cx="10508566" cy="5049671"/>
          </a:xfrm>
          <a:prstGeom prst="rect">
            <a:avLst/>
          </a:prstGeom>
          <a:noFill/>
          <a:ln>
            <a:noFill/>
          </a:ln>
        </p:spPr>
      </p:pic>
    </p:spTree>
    <p:extLst>
      <p:ext uri="{BB962C8B-B14F-4D97-AF65-F5344CB8AC3E}">
        <p14:creationId xmlns:p14="http://schemas.microsoft.com/office/powerpoint/2010/main" val="3494126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mn-lt"/>
              </a:rPr>
              <a:t>The identified occupations that are </a:t>
            </a:r>
            <a:r>
              <a:rPr lang="en-GB" sz="2400" b="1" dirty="0">
                <a:latin typeface="+mn-lt"/>
              </a:rPr>
              <a:t>Sectoral Priority Occupations </a:t>
            </a:r>
            <a:br>
              <a:rPr lang="en-GB" sz="2400" b="1" dirty="0">
                <a:latin typeface="+mn-lt"/>
              </a:rPr>
            </a:br>
            <a:r>
              <a:rPr lang="en-GB" sz="2400" b="1" dirty="0">
                <a:latin typeface="+mn-lt"/>
              </a:rPr>
              <a:t>and Interventions</a:t>
            </a:r>
            <a:r>
              <a:rPr lang="en-US" sz="2400" b="1" dirty="0">
                <a:latin typeface="+mn-lt"/>
              </a:rPr>
              <a:t> </a:t>
            </a:r>
            <a:endParaRPr lang="en-US" sz="2400" dirty="0">
              <a:latin typeface="+mn-lt"/>
            </a:endParaRPr>
          </a:p>
        </p:txBody>
      </p:sp>
      <p:sp>
        <p:nvSpPr>
          <p:cNvPr id="3" name="Content Placeholder 2"/>
          <p:cNvSpPr>
            <a:spLocks noGrp="1"/>
          </p:cNvSpPr>
          <p:nvPr>
            <p:ph idx="1"/>
          </p:nvPr>
        </p:nvSpPr>
        <p:spPr>
          <a:xfrm>
            <a:off x="0" y="1600203"/>
            <a:ext cx="11582400" cy="4525963"/>
          </a:xfrm>
        </p:spPr>
        <p:txBody>
          <a:bodyPr>
            <a:normAutofit/>
          </a:bodyPr>
          <a:lstStyle/>
          <a:p>
            <a:r>
              <a:rPr lang="en-US" sz="2000" dirty="0"/>
              <a:t>An important step in compiling the </a:t>
            </a:r>
            <a:r>
              <a:rPr lang="en-GB" sz="2000" dirty="0"/>
              <a:t>Sectoral Priority Occupation and Interventions</a:t>
            </a:r>
            <a:r>
              <a:rPr lang="en-US" sz="2000" dirty="0"/>
              <a:t> is the vigorous analysis of the data received from all the 13 sub-sectors. </a:t>
            </a:r>
          </a:p>
          <a:p>
            <a:r>
              <a:rPr lang="en-US" sz="2000" dirty="0"/>
              <a:t>Here the research team ensures that all the fields necessary for reporting are fully and correctly completed by the companies, it considers the logic used to ensure that the companies are applying the correct definition of terms involved. </a:t>
            </a:r>
          </a:p>
          <a:p>
            <a:r>
              <a:rPr lang="en-US" sz="2000" dirty="0"/>
              <a:t>This is thus an intense process of working on the list and where necessary contacting the specific companies that may have made mistakes to work towards correcting these. </a:t>
            </a:r>
          </a:p>
          <a:p>
            <a:r>
              <a:rPr lang="en-US" sz="2000" dirty="0"/>
              <a:t>The steps here include:</a:t>
            </a:r>
          </a:p>
          <a:p>
            <a:pPr lvl="1"/>
            <a:r>
              <a:rPr lang="en-US" sz="2000" dirty="0"/>
              <a:t>Verification</a:t>
            </a:r>
          </a:p>
          <a:p>
            <a:pPr lvl="1"/>
            <a:r>
              <a:rPr lang="en-US" sz="2000" dirty="0"/>
              <a:t>Correction </a:t>
            </a:r>
          </a:p>
          <a:p>
            <a:pPr lvl="1"/>
            <a:r>
              <a:rPr lang="en-US" sz="2000" dirty="0"/>
              <a:t>Accuracy checks and </a:t>
            </a:r>
          </a:p>
          <a:p>
            <a:pPr lvl="1"/>
            <a:r>
              <a:rPr lang="en-US" sz="2000" dirty="0"/>
              <a:t>Compilation of list </a:t>
            </a:r>
          </a:p>
          <a:p>
            <a:pPr marL="457188" lvl="1" indent="0">
              <a:buNone/>
            </a:pPr>
            <a:endParaRPr lang="en-US" dirty="0"/>
          </a:p>
          <a:p>
            <a:endParaRPr lang="en-US" dirty="0"/>
          </a:p>
        </p:txBody>
      </p:sp>
    </p:spTree>
    <p:extLst>
      <p:ext uri="{BB962C8B-B14F-4D97-AF65-F5344CB8AC3E}">
        <p14:creationId xmlns:p14="http://schemas.microsoft.com/office/powerpoint/2010/main" val="158045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474" y="188536"/>
            <a:ext cx="11604396" cy="954464"/>
          </a:xfrm>
        </p:spPr>
        <p:txBody>
          <a:bodyPr>
            <a:normAutofit/>
          </a:bodyPr>
          <a:lstStyle/>
          <a:p>
            <a:r>
              <a:rPr lang="en-ZA" sz="2000" b="1" dirty="0">
                <a:latin typeface="+mn-lt"/>
              </a:rPr>
              <a:t>Criteria for Determining TOP 50 or 10 </a:t>
            </a:r>
            <a:r>
              <a:rPr lang="en-GB" sz="2000" b="1" dirty="0">
                <a:latin typeface="+mn-lt"/>
              </a:rPr>
              <a:t>Sectoral Priority Occupation and</a:t>
            </a:r>
            <a:br>
              <a:rPr lang="en-GB" sz="2000" b="1" dirty="0">
                <a:latin typeface="+mn-lt"/>
              </a:rPr>
            </a:br>
            <a:r>
              <a:rPr lang="en-GB" sz="2000" b="1" dirty="0">
                <a:latin typeface="+mn-lt"/>
              </a:rPr>
              <a:t> Interventions</a:t>
            </a:r>
            <a:r>
              <a:rPr lang="en-ZA" sz="2000" b="1" dirty="0">
                <a:latin typeface="+mn-lt"/>
              </a:rPr>
              <a:t> List </a:t>
            </a:r>
            <a:endParaRPr lang="en-US" sz="2000"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9677615"/>
              </p:ext>
            </p:extLst>
          </p:nvPr>
        </p:nvGraphicFramePr>
        <p:xfrm>
          <a:off x="128833" y="1310186"/>
          <a:ext cx="10972800" cy="4681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682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822443351"/>
              </p:ext>
            </p:extLst>
          </p:nvPr>
        </p:nvGraphicFramePr>
        <p:xfrm>
          <a:off x="120621" y="0"/>
          <a:ext cx="1173708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9083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ZA" b="1" dirty="0"/>
            </a:br>
            <a:r>
              <a:rPr lang="en-ZA" b="1" dirty="0"/>
              <a:t>Implications for Sector Skills Plans</a:t>
            </a:r>
            <a:br>
              <a:rPr lang="en-ZA" dirty="0"/>
            </a:br>
            <a:endParaRPr lang="en-US" dirty="0"/>
          </a:p>
        </p:txBody>
      </p:sp>
      <p:graphicFrame>
        <p:nvGraphicFramePr>
          <p:cNvPr id="4" name="Content Placeholder 3"/>
          <p:cNvGraphicFramePr>
            <a:graphicFrameLocks noGrp="1"/>
          </p:cNvGraphicFramePr>
          <p:nvPr>
            <p:ph idx="1"/>
          </p:nvPr>
        </p:nvGraphicFramePr>
        <p:xfrm>
          <a:off x="609600" y="1338470"/>
          <a:ext cx="10972800" cy="4787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eft Arrow 4"/>
          <p:cNvSpPr/>
          <p:nvPr/>
        </p:nvSpPr>
        <p:spPr>
          <a:xfrm>
            <a:off x="913232" y="3054761"/>
            <a:ext cx="2650774" cy="1656184"/>
          </a:xfrm>
          <a:prstGeom prst="lef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Alignment with SETA Strategic Plan &amp; APP</a:t>
            </a:r>
          </a:p>
        </p:txBody>
      </p:sp>
      <p:sp>
        <p:nvSpPr>
          <p:cNvPr id="3" name="TextBox 2"/>
          <p:cNvSpPr txBox="1"/>
          <p:nvPr/>
        </p:nvSpPr>
        <p:spPr>
          <a:xfrm>
            <a:off x="7624689" y="5472332"/>
            <a:ext cx="3038622" cy="369332"/>
          </a:xfrm>
          <a:prstGeom prst="rect">
            <a:avLst/>
          </a:prstGeom>
          <a:noFill/>
        </p:spPr>
        <p:txBody>
          <a:bodyPr wrap="square" rtlCol="0">
            <a:spAutoFit/>
          </a:bodyPr>
          <a:lstStyle/>
          <a:p>
            <a:r>
              <a:rPr lang="en-US" dirty="0"/>
              <a:t>Source: DHET</a:t>
            </a:r>
          </a:p>
        </p:txBody>
      </p:sp>
    </p:spTree>
    <p:extLst>
      <p:ext uri="{BB962C8B-B14F-4D97-AF65-F5344CB8AC3E}">
        <p14:creationId xmlns:p14="http://schemas.microsoft.com/office/powerpoint/2010/main" val="869321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728" y="924231"/>
            <a:ext cx="12000271" cy="5063614"/>
          </a:xfrm>
        </p:spPr>
        <p:txBody>
          <a:bodyPr/>
          <a:lstStyle/>
          <a:p>
            <a:pPr marL="0" indent="0">
              <a:buNone/>
            </a:pPr>
            <a:endParaRPr lang="en-US" dirty="0"/>
          </a:p>
        </p:txBody>
      </p:sp>
      <p:graphicFrame>
        <p:nvGraphicFramePr>
          <p:cNvPr id="5" name="Content Placeholder 6"/>
          <p:cNvGraphicFramePr>
            <a:graphicFrameLocks/>
          </p:cNvGraphicFramePr>
          <p:nvPr>
            <p:extLst>
              <p:ext uri="{D42A27DB-BD31-4B8C-83A1-F6EECF244321}">
                <p14:modId xmlns:p14="http://schemas.microsoft.com/office/powerpoint/2010/main" val="2063693082"/>
              </p:ext>
            </p:extLst>
          </p:nvPr>
        </p:nvGraphicFramePr>
        <p:xfrm>
          <a:off x="58132" y="1366886"/>
          <a:ext cx="12075736" cy="4750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a:spLocks noGrp="1"/>
          </p:cNvSpPr>
          <p:nvPr>
            <p:ph type="title"/>
          </p:nvPr>
        </p:nvSpPr>
        <p:spPr/>
        <p:txBody>
          <a:bodyPr>
            <a:normAutofit/>
          </a:bodyPr>
          <a:lstStyle/>
          <a:p>
            <a:r>
              <a:rPr lang="en-GB" sz="2800" dirty="0">
                <a:ea typeface="ＭＳ Ｐゴシック" panose="020B0600070205080204" pitchFamily="34" charset="-128"/>
              </a:rPr>
              <a:t>Sectoral Priority Occupation and Interventions </a:t>
            </a:r>
            <a:r>
              <a:rPr lang="en-US" sz="2800" dirty="0">
                <a:ea typeface="ＭＳ Ｐゴシック" panose="020B0600070205080204" pitchFamily="34" charset="-128"/>
              </a:rPr>
              <a:t>Reporting</a:t>
            </a:r>
            <a:endParaRPr lang="en-US" sz="2800" dirty="0"/>
          </a:p>
        </p:txBody>
      </p:sp>
    </p:spTree>
    <p:extLst>
      <p:ext uri="{BB962C8B-B14F-4D97-AF65-F5344CB8AC3E}">
        <p14:creationId xmlns:p14="http://schemas.microsoft.com/office/powerpoint/2010/main" val="1566151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232" y="55674"/>
            <a:ext cx="11190784" cy="1143000"/>
          </a:xfrm>
        </p:spPr>
        <p:txBody>
          <a:bodyPr>
            <a:normAutofit/>
          </a:bodyPr>
          <a:lstStyle/>
          <a:p>
            <a:r>
              <a:rPr lang="en-US" sz="2800" b="1" dirty="0"/>
              <a:t>Organising Framework for Occupations (OFO V19) </a:t>
            </a:r>
            <a:br>
              <a:rPr lang="en-US" sz="2800" b="1" dirty="0"/>
            </a:br>
            <a:r>
              <a:rPr lang="en-US" sz="2800" b="1" dirty="0"/>
              <a:t>OFO V21 received in December 2021</a:t>
            </a:r>
          </a:p>
        </p:txBody>
      </p:sp>
      <p:sp>
        <p:nvSpPr>
          <p:cNvPr id="4" name="Rectangle 3"/>
          <p:cNvSpPr>
            <a:spLocks noGrp="1"/>
          </p:cNvSpPr>
          <p:nvPr>
            <p:ph idx="1"/>
          </p:nvPr>
        </p:nvSpPr>
        <p:spPr>
          <a:xfrm>
            <a:off x="0" y="1489435"/>
            <a:ext cx="12192000" cy="4636732"/>
          </a:xfrm>
        </p:spPr>
        <p:txBody>
          <a:bodyPr>
            <a:normAutofit/>
          </a:bodyPr>
          <a:lstStyle/>
          <a:p>
            <a:pPr eaLnBrk="1" hangingPunct="1">
              <a:buFont typeface="Arial" charset="0"/>
              <a:buChar char="•"/>
              <a:defRPr/>
            </a:pPr>
            <a:r>
              <a:rPr lang="en-US" sz="2000" dirty="0"/>
              <a:t>Purpose</a:t>
            </a:r>
          </a:p>
          <a:p>
            <a:pPr lvl="1">
              <a:spcBef>
                <a:spcPts val="375"/>
              </a:spcBef>
              <a:buFont typeface="Arial" charset="0"/>
              <a:buChar char="–"/>
              <a:defRPr/>
            </a:pPr>
            <a:r>
              <a:rPr lang="en-US" sz="2000" dirty="0">
                <a:cs typeface="Tahoma" charset="0"/>
              </a:rPr>
              <a:t>To standardise reporting terminology (easier to  generate legislated reports)</a:t>
            </a:r>
          </a:p>
          <a:p>
            <a:pPr lvl="1">
              <a:spcBef>
                <a:spcPts val="375"/>
              </a:spcBef>
              <a:buFont typeface="Arial" charset="0"/>
              <a:buChar char="–"/>
              <a:defRPr/>
            </a:pPr>
            <a:r>
              <a:rPr lang="en-US" sz="2000" dirty="0">
                <a:cs typeface="Tahoma" charset="0"/>
              </a:rPr>
              <a:t>To report on skills demand and supply</a:t>
            </a:r>
          </a:p>
          <a:p>
            <a:pPr lvl="2">
              <a:spcBef>
                <a:spcPts val="375"/>
              </a:spcBef>
              <a:buFont typeface="Arial" charset="0"/>
              <a:buChar char="–"/>
              <a:defRPr/>
            </a:pPr>
            <a:r>
              <a:rPr lang="en-US" sz="2000" dirty="0">
                <a:cs typeface="Tahoma" charset="0"/>
              </a:rPr>
              <a:t>Inform the National Guide on occupations in high demand/ employment trends.  </a:t>
            </a:r>
          </a:p>
          <a:p>
            <a:pPr marL="914400" lvl="2" indent="0">
              <a:spcBef>
                <a:spcPts val="375"/>
              </a:spcBef>
              <a:buNone/>
              <a:defRPr/>
            </a:pPr>
            <a:endParaRPr lang="en-US" sz="2000" dirty="0">
              <a:cs typeface="Tahoma" charset="0"/>
            </a:endParaRPr>
          </a:p>
          <a:p>
            <a:pPr>
              <a:spcBef>
                <a:spcPts val="375"/>
              </a:spcBef>
              <a:defRPr/>
            </a:pPr>
            <a:r>
              <a:rPr lang="en-US" sz="2000" dirty="0">
                <a:cs typeface="Tahoma" charset="0"/>
              </a:rPr>
              <a:t>The OFO is updated every two years</a:t>
            </a:r>
          </a:p>
          <a:p>
            <a:pPr lvl="1">
              <a:spcBef>
                <a:spcPts val="375"/>
              </a:spcBef>
              <a:defRPr/>
            </a:pPr>
            <a:r>
              <a:rPr lang="en-US" sz="2000" dirty="0">
                <a:cs typeface="Tahoma" charset="0"/>
              </a:rPr>
              <a:t>Version 19 is used for Annual Training Report and Version 21 for the Workplace skills plans</a:t>
            </a:r>
          </a:p>
        </p:txBody>
      </p:sp>
    </p:spTree>
    <p:extLst>
      <p:ext uri="{BB962C8B-B14F-4D97-AF65-F5344CB8AC3E}">
        <p14:creationId xmlns:p14="http://schemas.microsoft.com/office/powerpoint/2010/main" val="6545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SETA Grant Regulations </a:t>
            </a:r>
            <a:endParaRPr lang="en-US" dirty="0"/>
          </a:p>
        </p:txBody>
      </p:sp>
      <p:sp>
        <p:nvSpPr>
          <p:cNvPr id="4" name="Content Placeholder 3">
            <a:extLst>
              <a:ext uri="{FF2B5EF4-FFF2-40B4-BE49-F238E27FC236}">
                <a16:creationId xmlns:a16="http://schemas.microsoft.com/office/drawing/2014/main" id="{A74F046F-3338-46E1-8652-B8C4E23FC252}"/>
              </a:ext>
            </a:extLst>
          </p:cNvPr>
          <p:cNvSpPr>
            <a:spLocks noGrp="1"/>
          </p:cNvSpPr>
          <p:nvPr>
            <p:ph idx="1"/>
          </p:nvPr>
        </p:nvSpPr>
        <p:spPr>
          <a:xfrm>
            <a:off x="609600" y="996593"/>
            <a:ext cx="10972800" cy="5129574"/>
          </a:xfrm>
        </p:spPr>
        <p:txBody>
          <a:bodyPr/>
          <a:lstStyle/>
          <a:p>
            <a:pPr marL="0" indent="0">
              <a:buNone/>
            </a:pPr>
            <a:endParaRPr lang="en-US" altLang="en-US" sz="1800" dirty="0"/>
          </a:p>
          <a:p>
            <a:r>
              <a:rPr lang="en-US" altLang="en-US" sz="3200" dirty="0">
                <a:solidFill>
                  <a:schemeClr val="accent5">
                    <a:lumMod val="50000"/>
                  </a:schemeClr>
                </a:solidFill>
              </a:rPr>
              <a:t>Regulate SETA administration fund;</a:t>
            </a:r>
          </a:p>
          <a:p>
            <a:r>
              <a:rPr lang="en-US" altLang="en-US" sz="3200" dirty="0">
                <a:solidFill>
                  <a:schemeClr val="accent5">
                    <a:lumMod val="50000"/>
                  </a:schemeClr>
                </a:solidFill>
              </a:rPr>
              <a:t>Provide for SETAs to contribute to QCTO;</a:t>
            </a:r>
          </a:p>
          <a:p>
            <a:r>
              <a:rPr lang="en-US" altLang="en-US" sz="3200" dirty="0">
                <a:solidFill>
                  <a:schemeClr val="accent5">
                    <a:lumMod val="50000"/>
                  </a:schemeClr>
                </a:solidFill>
              </a:rPr>
              <a:t>Discourage accumulation of surpluses;</a:t>
            </a:r>
          </a:p>
          <a:p>
            <a:r>
              <a:rPr lang="en-US" altLang="en-US" sz="3200" dirty="0">
                <a:solidFill>
                  <a:schemeClr val="accent5">
                    <a:lumMod val="50000"/>
                  </a:schemeClr>
                </a:solidFill>
              </a:rPr>
              <a:t>Improve quality and quantity of labour market information;</a:t>
            </a:r>
          </a:p>
          <a:p>
            <a:r>
              <a:rPr lang="en-US" altLang="en-US" sz="3200" dirty="0">
                <a:solidFill>
                  <a:schemeClr val="accent5">
                    <a:lumMod val="50000"/>
                  </a:schemeClr>
                </a:solidFill>
              </a:rPr>
              <a:t>Promote NQF registered and quality assured PIVOTAL </a:t>
            </a:r>
            <a:r>
              <a:rPr lang="en-US" altLang="en-US" sz="3200" dirty="0" err="1">
                <a:solidFill>
                  <a:schemeClr val="accent5">
                    <a:lumMod val="50000"/>
                  </a:schemeClr>
                </a:solidFill>
              </a:rPr>
              <a:t>programmes</a:t>
            </a:r>
            <a:r>
              <a:rPr lang="en-US" altLang="en-US" sz="3200" dirty="0">
                <a:solidFill>
                  <a:schemeClr val="accent5">
                    <a:lumMod val="50000"/>
                  </a:schemeClr>
                </a:solidFill>
              </a:rPr>
              <a:t> and</a:t>
            </a:r>
          </a:p>
          <a:p>
            <a:r>
              <a:rPr lang="en-US" altLang="en-US" sz="3200" dirty="0">
                <a:solidFill>
                  <a:schemeClr val="accent5">
                    <a:lumMod val="50000"/>
                  </a:schemeClr>
                </a:solidFill>
              </a:rPr>
              <a:t>Create framework for expanded use of public education and training providers.</a:t>
            </a:r>
          </a:p>
          <a:p>
            <a:endParaRPr lang="en-US" dirty="0"/>
          </a:p>
        </p:txBody>
      </p:sp>
    </p:spTree>
    <p:extLst>
      <p:ext uri="{BB962C8B-B14F-4D97-AF65-F5344CB8AC3E}">
        <p14:creationId xmlns:p14="http://schemas.microsoft.com/office/powerpoint/2010/main" val="2030044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Details : GM Mr. PK Naicker </a:t>
            </a:r>
          </a:p>
        </p:txBody>
      </p:sp>
      <p:sp>
        <p:nvSpPr>
          <p:cNvPr id="4" name="TextBox 3"/>
          <p:cNvSpPr txBox="1"/>
          <p:nvPr/>
        </p:nvSpPr>
        <p:spPr>
          <a:xfrm>
            <a:off x="669701" y="1455313"/>
            <a:ext cx="553998" cy="3812146"/>
          </a:xfrm>
          <a:prstGeom prst="rect">
            <a:avLst/>
          </a:prstGeom>
          <a:noFill/>
        </p:spPr>
        <p:txBody>
          <a:bodyPr vert="vert270"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REGIONAL OFFICES</a:t>
            </a:r>
          </a:p>
        </p:txBody>
      </p:sp>
      <p:sp>
        <p:nvSpPr>
          <p:cNvPr id="5" name="Content Placeholder 2"/>
          <p:cNvSpPr txBox="1">
            <a:spLocks/>
          </p:cNvSpPr>
          <p:nvPr/>
        </p:nvSpPr>
        <p:spPr>
          <a:xfrm>
            <a:off x="1366920" y="1099457"/>
            <a:ext cx="4163023" cy="47560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Johannesburg</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Pearl Ngiba– 011-403 1700</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2"/>
              </a:rPr>
              <a:t>PearlN@fpmseta.org.za</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Cape Town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 021-462 0057</a:t>
            </a:r>
          </a:p>
          <a:p>
            <a:pPr marL="457200" marR="0" lvl="1" indent="0" algn="l" defTabSz="457200" rtl="0" eaLnBrk="1" fontAlgn="auto" latinLnBrk="0" hangingPunct="1">
              <a:lnSpc>
                <a:spcPct val="100000"/>
              </a:lnSpc>
              <a:spcBef>
                <a:spcPct val="20000"/>
              </a:spcBef>
              <a:spcAft>
                <a:spcPts val="0"/>
              </a:spcAft>
              <a:buClrTx/>
              <a:buSz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Durban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Helvy Mnisi– 031-7024482</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3"/>
              </a:rPr>
              <a:t>HelvyM@fpmseta.org.za</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6220859" y="1455313"/>
            <a:ext cx="553998" cy="3812146"/>
          </a:xfrm>
          <a:prstGeom prst="rect">
            <a:avLst/>
          </a:prstGeom>
          <a:noFill/>
        </p:spPr>
        <p:txBody>
          <a:bodyPr vert="vert270"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HEAD OFFICE</a:t>
            </a:r>
          </a:p>
        </p:txBody>
      </p:sp>
      <p:sp>
        <p:nvSpPr>
          <p:cNvPr id="7" name="Content Placeholder 2"/>
          <p:cNvSpPr txBox="1">
            <a:spLocks/>
          </p:cNvSpPr>
          <p:nvPr/>
        </p:nvSpPr>
        <p:spPr>
          <a:xfrm>
            <a:off x="6662058" y="1095054"/>
            <a:ext cx="5246914" cy="5011832"/>
          </a:xfrm>
          <a:prstGeom prst="rect">
            <a:avLst/>
          </a:prstGeom>
        </p:spPr>
        <p:txBody>
          <a:bodyPr vert="horz" lIns="91440" tIns="45720" rIns="91440" bIns="45720" rtlCol="0">
            <a:normAutofit/>
          </a:bodyPr>
          <a:lstStyle>
            <a:lvl1pPr marL="342891" indent="-342891" algn="l" defTabSz="457189" rtl="0" eaLnBrk="1" latinLnBrk="0" hangingPunct="1">
              <a:spcBef>
                <a:spcPct val="20000"/>
              </a:spcBef>
              <a:buFont typeface="Arial"/>
              <a:buChar char="•"/>
              <a:defRPr sz="18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1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18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18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342891" marR="0" lvl="0" indent="-342891" algn="l" defTabSz="457189"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Skills Planning Research and Reporting Manager</a:t>
            </a:r>
          </a:p>
          <a:p>
            <a:pPr marL="742932" marR="0" lvl="1" indent="-285744" algn="l" defTabSz="457189"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Sylvia Tsunke – 011 403 1700</a:t>
            </a:r>
          </a:p>
          <a:p>
            <a:pPr marL="742932" marR="0" lvl="1" indent="-285744" algn="l" defTabSz="457189"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hlinkClick r:id="rId4"/>
              </a:rPr>
              <a:t>Sylviat@fpmseta.org.za</a:t>
            </a: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 </a:t>
            </a:r>
          </a:p>
          <a:p>
            <a:pPr marL="342891" marR="0" lvl="0" indent="-342891" algn="l" defTabSz="457189"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Skills Planning &amp; Reporting Coordinator</a:t>
            </a:r>
          </a:p>
          <a:p>
            <a:pPr marL="742932" marR="0" lvl="1" indent="-285744" algn="l" defTabSz="457189"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Sbahle Ndlovu– 011-403 1700</a:t>
            </a:r>
          </a:p>
          <a:p>
            <a:pPr marL="742932" marR="0" lvl="1" indent="-285744" algn="l" defTabSz="457189"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hlinkClick r:id="rId5"/>
              </a:rPr>
              <a:t>SbahleN@fpmseta.org.za</a:t>
            </a: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342891" marR="0" lvl="0" indent="-342891" algn="l" defTabSz="457189"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Skills Planning  Specialist</a:t>
            </a:r>
          </a:p>
          <a:p>
            <a:pPr marL="742932" marR="0" lvl="1" indent="-285744" algn="l" defTabSz="457189"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Xoliswa Radebe– 011 – 403 1700</a:t>
            </a:r>
          </a:p>
          <a:p>
            <a:pPr marL="742932" marR="0" lvl="1" indent="-285744" algn="l" defTabSz="457189"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hlinkClick r:id="rId6"/>
              </a:rPr>
              <a:t>XoliswaR@fpmseta.org.za</a:t>
            </a: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457189"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 </a:t>
            </a:r>
          </a:p>
          <a:p>
            <a:pPr marL="742932" marR="0" lvl="1" indent="-285744" algn="l" defTabSz="457189"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342891" marR="0" lvl="0" indent="-342891" algn="l" defTabSz="457189"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457200" marR="0" lvl="1" indent="0" algn="l" defTabSz="457189"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457200" marR="0" lvl="1" indent="0" algn="l" defTabSz="457189"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342891" marR="0" lvl="0" indent="-342891" algn="l" defTabSz="457189"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634002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DE0CA54-A189-47AA-8C05-4DE37D7C609A}" type="slidenum">
              <a:rPr lang="en-ZA" smtClean="0"/>
              <a:pPr>
                <a:defRPr/>
              </a:pPr>
              <a:t>31</a:t>
            </a:fld>
            <a:endParaRPr lang="en-ZA"/>
          </a:p>
        </p:txBody>
      </p:sp>
      <p:sp>
        <p:nvSpPr>
          <p:cNvPr id="7" name="Rectangle 6"/>
          <p:cNvSpPr/>
          <p:nvPr/>
        </p:nvSpPr>
        <p:spPr>
          <a:xfrm>
            <a:off x="4722254" y="2898858"/>
            <a:ext cx="2727040" cy="584775"/>
          </a:xfrm>
          <a:prstGeom prst="rect">
            <a:avLst/>
          </a:prstGeom>
          <a:noFill/>
        </p:spPr>
        <p:txBody>
          <a:bodyPr wrap="square" lIns="91440" tIns="45720" rIns="91440" bIns="45720">
            <a:spAutoFit/>
          </a:bodyPr>
          <a:lstStyle/>
          <a:p>
            <a:pPr algn="ctr"/>
            <a:r>
              <a:rPr lang="en-US" sz="3200" b="0" cap="none" spc="0" dirty="0">
                <a:ln w="0"/>
                <a:solidFill>
                  <a:srgbClr val="7B9C52"/>
                </a:solidFill>
                <a:effectLst>
                  <a:outerShdw blurRad="38100" dist="19050" dir="2700000" algn="tl" rotWithShape="0">
                    <a:schemeClr val="dk1">
                      <a:alpha val="40000"/>
                    </a:schemeClr>
                  </a:outerShdw>
                </a:effectLst>
              </a:rPr>
              <a:t>Thank you</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867" y="1460433"/>
            <a:ext cx="4477288" cy="4477288"/>
          </a:xfrm>
          <a:prstGeom prst="rect">
            <a:avLst/>
          </a:prstGeom>
        </p:spPr>
      </p:pic>
    </p:spTree>
    <p:extLst>
      <p:ext uri="{BB962C8B-B14F-4D97-AF65-F5344CB8AC3E}">
        <p14:creationId xmlns:p14="http://schemas.microsoft.com/office/powerpoint/2010/main" val="2749369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232" y="367644"/>
            <a:ext cx="10972800" cy="831029"/>
          </a:xfrm>
        </p:spPr>
        <p:txBody>
          <a:bodyPr>
            <a:normAutofit fontScale="90000"/>
          </a:bodyPr>
          <a:lstStyle/>
          <a:p>
            <a:r>
              <a:rPr lang="en-US" sz="3600" dirty="0">
                <a:latin typeface="+mn-lt"/>
              </a:rPr>
              <a:t>WSP/ATR Submission 2011/12-2021/22</a:t>
            </a:r>
            <a:br>
              <a:rPr lang="en-US" dirty="0"/>
            </a:br>
            <a:endParaRPr lang="en-US" dirty="0"/>
          </a:p>
        </p:txBody>
      </p:sp>
      <p:graphicFrame>
        <p:nvGraphicFramePr>
          <p:cNvPr id="4" name="Content Placeholder 3"/>
          <p:cNvGraphicFramePr>
            <a:graphicFrameLocks noGrp="1"/>
          </p:cNvGraphicFramePr>
          <p:nvPr>
            <p:ph idx="1"/>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3814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Submission per Size</a:t>
            </a:r>
          </a:p>
        </p:txBody>
      </p:sp>
      <p:graphicFrame>
        <p:nvGraphicFramePr>
          <p:cNvPr id="4" name="Content Placeholder 3"/>
          <p:cNvGraphicFramePr>
            <a:graphicFrameLocks noGrp="1"/>
          </p:cNvGraphicFramePr>
          <p:nvPr>
            <p:ph idx="1"/>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116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Submission  per Sub-Sector</a:t>
            </a:r>
          </a:p>
        </p:txBody>
      </p:sp>
      <p:graphicFrame>
        <p:nvGraphicFramePr>
          <p:cNvPr id="4" name="Content Placeholder 3"/>
          <p:cNvGraphicFramePr>
            <a:graphicFrameLocks noGrp="1"/>
          </p:cNvGraphicFramePr>
          <p:nvPr>
            <p:ph idx="1"/>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9351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Submission per Province</a:t>
            </a:r>
          </a:p>
        </p:txBody>
      </p:sp>
      <p:graphicFrame>
        <p:nvGraphicFramePr>
          <p:cNvPr id="4" name="Content Placeholder 3"/>
          <p:cNvGraphicFramePr>
            <a:graphicFrameLocks noGrp="1"/>
          </p:cNvGraphicFramePr>
          <p:nvPr>
            <p:ph idx="1"/>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9012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6AD3-1D45-4E39-86A9-7EDAD8BF1DB2}"/>
              </a:ext>
            </a:extLst>
          </p:cNvPr>
          <p:cNvSpPr>
            <a:spLocks noGrp="1"/>
          </p:cNvSpPr>
          <p:nvPr>
            <p:ph type="title"/>
          </p:nvPr>
        </p:nvSpPr>
        <p:spPr>
          <a:xfrm>
            <a:off x="913231" y="349320"/>
            <a:ext cx="11189725" cy="849353"/>
          </a:xfrm>
        </p:spPr>
        <p:txBody>
          <a:bodyPr>
            <a:normAutofit fontScale="90000"/>
          </a:bodyPr>
          <a:lstStyle/>
          <a:p>
            <a:r>
              <a:rPr lang="en-US" altLang="en-US" dirty="0"/>
              <a:t>Distribution of  Skills Development Levy Income</a:t>
            </a:r>
            <a:br>
              <a:rPr lang="en-US" altLang="en-US" dirty="0"/>
            </a:br>
            <a:endParaRPr lang="en-US" dirty="0"/>
          </a:p>
        </p:txBody>
      </p:sp>
      <p:graphicFrame>
        <p:nvGraphicFramePr>
          <p:cNvPr id="3" name="Chart 2">
            <a:extLst>
              <a:ext uri="{FF2B5EF4-FFF2-40B4-BE49-F238E27FC236}">
                <a16:creationId xmlns:a16="http://schemas.microsoft.com/office/drawing/2014/main" id="{514C638D-EF9C-4B0F-AF5E-E849983EBCF3}"/>
              </a:ext>
            </a:extLst>
          </p:cNvPr>
          <p:cNvGraphicFramePr>
            <a:graphicFrameLocks/>
          </p:cNvGraphicFramePr>
          <p:nvPr>
            <p:extLst>
              <p:ext uri="{D42A27DB-BD31-4B8C-83A1-F6EECF244321}">
                <p14:modId xmlns:p14="http://schemas.microsoft.com/office/powerpoint/2010/main" val="736435239"/>
              </p:ext>
            </p:extLst>
          </p:nvPr>
        </p:nvGraphicFramePr>
        <p:xfrm>
          <a:off x="1150374" y="1198673"/>
          <a:ext cx="8554065" cy="47006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6010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8DD71-F903-478F-98BD-405FBE1C1A0F}"/>
              </a:ext>
            </a:extLst>
          </p:cNvPr>
          <p:cNvSpPr>
            <a:spLocks noGrp="1"/>
          </p:cNvSpPr>
          <p:nvPr>
            <p:ph type="title"/>
          </p:nvPr>
        </p:nvSpPr>
        <p:spPr/>
        <p:txBody>
          <a:bodyPr/>
          <a:lstStyle/>
          <a:p>
            <a:r>
              <a:rPr lang="en-US" altLang="en-US" dirty="0"/>
              <a:t>SETA Grant Regulations</a:t>
            </a:r>
            <a:endParaRPr lang="en-US" dirty="0"/>
          </a:p>
        </p:txBody>
      </p:sp>
      <p:sp>
        <p:nvSpPr>
          <p:cNvPr id="6" name="Content Placeholder 3">
            <a:extLst>
              <a:ext uri="{FF2B5EF4-FFF2-40B4-BE49-F238E27FC236}">
                <a16:creationId xmlns:a16="http://schemas.microsoft.com/office/drawing/2014/main" id="{B00F39D3-2AF4-4A19-9652-CF992ADD8FB3}"/>
              </a:ext>
            </a:extLst>
          </p:cNvPr>
          <p:cNvSpPr txBox="1">
            <a:spLocks/>
          </p:cNvSpPr>
          <p:nvPr/>
        </p:nvSpPr>
        <p:spPr>
          <a:xfrm>
            <a:off x="0" y="924231"/>
            <a:ext cx="12192000" cy="5146024"/>
          </a:xfrm>
          <a:prstGeom prst="rect">
            <a:avLst/>
          </a:prstGeom>
        </p:spPr>
        <p:txBody>
          <a:bodyPr wrap="square">
            <a:spAutoFit/>
          </a:bodyPr>
          <a:lstStyle>
            <a:lvl1pPr marL="342891" indent="-342891" algn="l" defTabSz="457189" rtl="0" eaLnBrk="1" latinLnBrk="0" hangingPunct="1">
              <a:spcBef>
                <a:spcPct val="20000"/>
              </a:spcBef>
              <a:buFont typeface="Arial"/>
              <a:buChar char="•"/>
              <a:defRPr sz="18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1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18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18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US" sz="2600" dirty="0">
              <a:solidFill>
                <a:schemeClr val="accent5">
                  <a:lumMod val="50000"/>
                </a:schemeClr>
              </a:solidFill>
            </a:endParaRPr>
          </a:p>
          <a:p>
            <a:pPr>
              <a:defRPr/>
            </a:pPr>
            <a:r>
              <a:rPr lang="en-US" sz="2600" dirty="0">
                <a:solidFill>
                  <a:schemeClr val="accent5">
                    <a:lumMod val="50000"/>
                  </a:schemeClr>
                </a:solidFill>
              </a:rPr>
              <a:t>The intention of Mandatory  Grants is to incentivize employers to:</a:t>
            </a:r>
          </a:p>
          <a:p>
            <a:r>
              <a:rPr lang="en-US" altLang="en-US" sz="2800" dirty="0">
                <a:solidFill>
                  <a:schemeClr val="accent5">
                    <a:lumMod val="50000"/>
                  </a:schemeClr>
                </a:solidFill>
              </a:rPr>
              <a:t>To plan &amp; implement training for their employees;</a:t>
            </a:r>
          </a:p>
          <a:p>
            <a:r>
              <a:rPr lang="en-US" altLang="en-US" sz="2800" dirty="0">
                <a:solidFill>
                  <a:schemeClr val="accent5">
                    <a:lumMod val="50000"/>
                  </a:schemeClr>
                </a:solidFill>
              </a:rPr>
              <a:t>To create training and work experience opportunities for unemployed people</a:t>
            </a:r>
          </a:p>
          <a:p>
            <a:pPr>
              <a:buFont typeface="Arial" charset="0"/>
              <a:buChar char="•"/>
              <a:defRPr/>
            </a:pPr>
            <a:r>
              <a:rPr lang="en-US" sz="2400" dirty="0">
                <a:solidFill>
                  <a:schemeClr val="accent5">
                    <a:lumMod val="50000"/>
                  </a:schemeClr>
                </a:solidFill>
              </a:rPr>
              <a:t>Mandatory Grant Applications</a:t>
            </a:r>
          </a:p>
          <a:p>
            <a:pPr marL="457188" lvl="1" indent="0">
              <a:buNone/>
              <a:defRPr/>
            </a:pPr>
            <a:r>
              <a:rPr lang="en-US" sz="2400" dirty="0">
                <a:solidFill>
                  <a:schemeClr val="accent5">
                    <a:lumMod val="50000"/>
                  </a:schemeClr>
                </a:solidFill>
              </a:rPr>
              <a:t> – Submission due by </a:t>
            </a:r>
            <a:r>
              <a:rPr lang="en-US" sz="2400" b="1" u="sng" dirty="0">
                <a:solidFill>
                  <a:schemeClr val="accent5">
                    <a:lumMod val="50000"/>
                  </a:schemeClr>
                </a:solidFill>
              </a:rPr>
              <a:t>30 April 2022</a:t>
            </a:r>
          </a:p>
          <a:p>
            <a:pPr lvl="1">
              <a:buFont typeface="Arial" charset="0"/>
              <a:buChar char="–"/>
              <a:defRPr/>
            </a:pPr>
            <a:r>
              <a:rPr lang="en-US" sz="2400" dirty="0">
                <a:solidFill>
                  <a:schemeClr val="accent5">
                    <a:lumMod val="50000"/>
                  </a:schemeClr>
                </a:solidFill>
              </a:rPr>
              <a:t>Better alignment with skills development and financial year</a:t>
            </a:r>
          </a:p>
          <a:p>
            <a:pPr lvl="1">
              <a:buFont typeface="Arial" charset="0"/>
              <a:buChar char="–"/>
              <a:defRPr/>
            </a:pPr>
            <a:r>
              <a:rPr lang="en-US" sz="2400" dirty="0">
                <a:solidFill>
                  <a:schemeClr val="accent5">
                    <a:lumMod val="50000"/>
                  </a:schemeClr>
                </a:solidFill>
              </a:rPr>
              <a:t>Enhanced SETA planning cycle</a:t>
            </a:r>
          </a:p>
          <a:p>
            <a:pPr lvl="2">
              <a:buFont typeface="Arial" charset="0"/>
              <a:buChar char="•"/>
              <a:defRPr/>
            </a:pPr>
            <a:r>
              <a:rPr lang="en-US" sz="2400" dirty="0">
                <a:solidFill>
                  <a:schemeClr val="accent5">
                    <a:lumMod val="50000"/>
                  </a:schemeClr>
                </a:solidFill>
              </a:rPr>
              <a:t>SSP Annual Update</a:t>
            </a:r>
          </a:p>
          <a:p>
            <a:pPr lvl="2">
              <a:buFont typeface="Arial" charset="0"/>
              <a:buChar char="•"/>
              <a:defRPr/>
            </a:pPr>
            <a:r>
              <a:rPr lang="en-US" sz="2400" dirty="0">
                <a:solidFill>
                  <a:schemeClr val="accent5">
                    <a:lumMod val="50000"/>
                  </a:schemeClr>
                </a:solidFill>
              </a:rPr>
              <a:t>Earlier Discretionary Funding Windows </a:t>
            </a:r>
          </a:p>
          <a:p>
            <a:pPr>
              <a:defRPr/>
            </a:pPr>
            <a:endParaRPr lang="en-US" sz="2600" dirty="0">
              <a:solidFill>
                <a:schemeClr val="tx2">
                  <a:lumMod val="75000"/>
                </a:schemeClr>
              </a:solidFill>
            </a:endParaRPr>
          </a:p>
        </p:txBody>
      </p:sp>
    </p:spTree>
    <p:extLst>
      <p:ext uri="{BB962C8B-B14F-4D97-AF65-F5344CB8AC3E}">
        <p14:creationId xmlns:p14="http://schemas.microsoft.com/office/powerpoint/2010/main" val="394300629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8511</TotalTime>
  <Words>2143</Words>
  <Application>Microsoft Office PowerPoint</Application>
  <PresentationFormat>Widescreen</PresentationFormat>
  <Paragraphs>260</Paragraphs>
  <Slides>31</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1_Office Theme</vt:lpstr>
      <vt:lpstr>PowerPoint Presentation</vt:lpstr>
      <vt:lpstr>Legislation Governing the Seta Skills Development </vt:lpstr>
      <vt:lpstr>SETA Grant Regulations </vt:lpstr>
      <vt:lpstr>WSP/ATR Submission 2011/12-2021/22 </vt:lpstr>
      <vt:lpstr>Submission per Size</vt:lpstr>
      <vt:lpstr>Submission  per Sub-Sector</vt:lpstr>
      <vt:lpstr>Submission per Province</vt:lpstr>
      <vt:lpstr>Distribution of  Skills Development Levy Income </vt:lpstr>
      <vt:lpstr>SETA Grant Regulations</vt:lpstr>
      <vt:lpstr>Current Processes; who is eligible </vt:lpstr>
      <vt:lpstr>Workplace Skills Planning</vt:lpstr>
      <vt:lpstr>Workplace Skills Planning</vt:lpstr>
      <vt:lpstr>Workplace Skills Planning</vt:lpstr>
      <vt:lpstr>Workplace Skills Planning</vt:lpstr>
      <vt:lpstr>Workplace Skills Planning</vt:lpstr>
      <vt:lpstr>SETA Grant Regulations</vt:lpstr>
      <vt:lpstr>Workplace Skills Planning</vt:lpstr>
      <vt:lpstr>Workplace Skills Planning</vt:lpstr>
      <vt:lpstr>Identifying Sectoral Priority Occupations and Interventions (SPOI)   </vt:lpstr>
      <vt:lpstr>Identifying Sectoral Priority Occupation and InterventionsInterventions (SPOI) </vt:lpstr>
      <vt:lpstr>SETA Sectoral Priority Occupation and Interventions and the SETA’s  Commitment Schedule</vt:lpstr>
      <vt:lpstr>The envisaged outcomes from the identified interventions</vt:lpstr>
      <vt:lpstr>FP&amp;M SETA’s Approach to the Sectoral Priority Occupation and Interventions List </vt:lpstr>
      <vt:lpstr>The identified occupations that are Sectoral Priority Occupations  and Interventions </vt:lpstr>
      <vt:lpstr>Criteria for Determining TOP 50 or 10 Sectoral Priority Occupation and  Interventions List </vt:lpstr>
      <vt:lpstr>PowerPoint Presentation</vt:lpstr>
      <vt:lpstr> Implications for Sector Skills Plans </vt:lpstr>
      <vt:lpstr>Sectoral Priority Occupation and Interventions Reporting</vt:lpstr>
      <vt:lpstr>Organising Framework for Occupations (OFO V19)  OFO V21 received in December 2021</vt:lpstr>
      <vt:lpstr>Contact Details : GM Mr. PK Naicker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Sylvia Tsunke</dc:creator>
  <cp:lastModifiedBy>PK Naicker</cp:lastModifiedBy>
  <cp:revision>267</cp:revision>
  <cp:lastPrinted>2016-10-04T15:32:37Z</cp:lastPrinted>
  <dcterms:created xsi:type="dcterms:W3CDTF">2015-07-07T11:00:19Z</dcterms:created>
  <dcterms:modified xsi:type="dcterms:W3CDTF">2022-01-19T11:31:04Z</dcterms:modified>
</cp:coreProperties>
</file>